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yfOja1JU6qk7tkia8Al5Fmqgi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06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ja-JP" altLang="en-US" sz="1200" dirty="0">
              <a:solidFill>
                <a:schemeClr val="dk1"/>
              </a:solidFill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游ゴシック" panose="020B0400000000000000" pitchFamily="50" charset="-128"/>
        <a:ea typeface="游ゴシック" panose="020B0400000000000000" pitchFamily="50" charset="-12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a2321014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22a2321014d_0_54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Google Shape;51;g22a2321014d_0_54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c4e5994b9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2c4e5994b9_0_275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0" name="Google Shape;230;g22c4e5994b9_0_275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c4e5994b9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2c4e5994b9_0_233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4" name="Google Shape;284;g22c4e5994b9_0_233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c4e5994b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22c4e5994b9_0_83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Google Shape;57;g22c4e5994b9_0_83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c4e5994b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c4e5994b9_0_63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Google Shape;65;g22c4e5994b9_0_63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c4e5994b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22c4e5994b9_0_171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Google Shape;72;g22c4e5994b9_0_171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c4e5994b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2c4e5994b9_0_153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Google Shape;89;g22c4e5994b9_0_153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c4e5994b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2c4e5994b9_0_109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6" name="Google Shape;106;g22c4e5994b9_0_109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c4e5994b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c4e5994b9_0_102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3" name="Google Shape;123;g22c4e5994b9_0_102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a2321014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2a2321014d_0_172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0" name="Google Shape;130;g22a2321014d_0_172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a2321014d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2a2321014d_0_228:notes"/>
          <p:cNvSpPr txBox="1">
            <a:spLocks noGrp="1"/>
          </p:cNvSpPr>
          <p:nvPr>
            <p:ph type="body" idx="1"/>
          </p:nvPr>
        </p:nvSpPr>
        <p:spPr>
          <a:xfrm>
            <a:off x="673577" y="4686500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6" name="Google Shape;176;g22a2321014d_0_228:notes"/>
          <p:cNvSpPr txBox="1">
            <a:spLocks noGrp="1"/>
          </p:cNvSpPr>
          <p:nvPr>
            <p:ph type="sldNum" idx="12"/>
          </p:nvPr>
        </p:nvSpPr>
        <p:spPr>
          <a:xfrm>
            <a:off x="3815374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fld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>
  <p:cSld name="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body" idx="1"/>
          </p:nvPr>
        </p:nvSpPr>
        <p:spPr>
          <a:xfrm>
            <a:off x="3329174" y="4783154"/>
            <a:ext cx="4608956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2"/>
          </p:nvPr>
        </p:nvSpPr>
        <p:spPr>
          <a:xfrm>
            <a:off x="5946005" y="6050912"/>
            <a:ext cx="39599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8" name="Google Shape;18;p25" descr="C:\Users\ofusa.c@shanon.co.jp\Desktop\SHANON_NewTagLine_Data_1601\PNG\SHANON_NewTagLine_1024x330_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745" y="4754317"/>
            <a:ext cx="1725755" cy="55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5"/>
          <p:cNvSpPr/>
          <p:nvPr/>
        </p:nvSpPr>
        <p:spPr>
          <a:xfrm>
            <a:off x="-346585" y="6635785"/>
            <a:ext cx="18722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0" i="0" u="none" strike="noStrike" cap="none" dirty="0">
                <a:solidFill>
                  <a:srgbClr val="7F7F7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Strictly Confidential</a:t>
            </a:r>
            <a:endParaRPr sz="1100" b="0" i="0" u="none" strike="noStrike" cap="none" dirty="0">
              <a:solidFill>
                <a:srgbClr val="7F7F7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pic>
        <p:nvPicPr>
          <p:cNvPr id="20" name="Google Shape;20;p25" descr="Copyright_bi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547" y="6714101"/>
            <a:ext cx="2184906" cy="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5"/>
          <p:cNvPicPr preferRelativeResize="0"/>
          <p:nvPr/>
        </p:nvPicPr>
        <p:blipFill rotWithShape="1">
          <a:blip r:embed="rId4">
            <a:alphaModFix/>
          </a:blip>
          <a:srcRect l="53292" t="13233" r="6782" b="42329"/>
          <a:stretch/>
        </p:blipFill>
        <p:spPr>
          <a:xfrm>
            <a:off x="-15551" y="-27384"/>
            <a:ext cx="9937104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次">
  <p:cSld name="目次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96" cy="2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16496" y="116632"/>
            <a:ext cx="870415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A1"/>
              </a:buClr>
              <a:buSzPts val="2800"/>
              <a:buFont typeface="Arial"/>
              <a:buNone/>
              <a:defRPr b="1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2083520" y="1957482"/>
            <a:ext cx="5738960" cy="43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UcPeriod"/>
              <a:defRPr sz="240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タイトル スライド">
  <p:cSld name="1_タイトル スライド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3860547" y="3179762"/>
            <a:ext cx="4608956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2"/>
          </p:nvPr>
        </p:nvSpPr>
        <p:spPr>
          <a:xfrm>
            <a:off x="5819759" y="4033482"/>
            <a:ext cx="39599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9" name="Google Shape;29;p31" descr="C:\Users\ofusa.c@shanon.co.jp\Desktop\SHANON_NewTagLine_Data_1601\PNG\SHANON_NewTagLine_1024x330_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9757" y="441467"/>
            <a:ext cx="1725755" cy="556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1"/>
          <p:cNvSpPr/>
          <p:nvPr/>
        </p:nvSpPr>
        <p:spPr>
          <a:xfrm>
            <a:off x="-346585" y="6635785"/>
            <a:ext cx="18722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0" i="0" u="none" strike="noStrike" cap="none" dirty="0">
                <a:solidFill>
                  <a:srgbClr val="7F7F7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Strictly Confidential</a:t>
            </a:r>
            <a:endParaRPr sz="1100" b="0" i="0" u="none" strike="noStrike" cap="none" dirty="0">
              <a:solidFill>
                <a:srgbClr val="7F7F7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  <p:pic>
        <p:nvPicPr>
          <p:cNvPr id="31" name="Google Shape;31;p31" descr="Copyright_bi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547" y="6714101"/>
            <a:ext cx="2184906" cy="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1"/>
          <p:cNvSpPr/>
          <p:nvPr/>
        </p:nvSpPr>
        <p:spPr>
          <a:xfrm>
            <a:off x="1" y="0"/>
            <a:ext cx="3296816" cy="6858000"/>
          </a:xfrm>
          <a:prstGeom prst="rect">
            <a:avLst/>
          </a:prstGeom>
          <a:solidFill>
            <a:srgbClr val="004E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セクション ヘッダー">
  <p:cSld name="セクション ヘッダー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450273" y="2745000"/>
            <a:ext cx="9005455" cy="63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35" name="Google Shape;35;p27" descr="Honbun_Header-18.jpg"/>
          <p:cNvPicPr preferRelativeResize="0"/>
          <p:nvPr/>
        </p:nvPicPr>
        <p:blipFill rotWithShape="1">
          <a:blip r:embed="rId2">
            <a:alphaModFix/>
          </a:blip>
          <a:srcRect r="8409"/>
          <a:stretch/>
        </p:blipFill>
        <p:spPr>
          <a:xfrm>
            <a:off x="416496" y="3384376"/>
            <a:ext cx="9073008" cy="116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96" cy="2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pic>
        <p:nvPicPr>
          <p:cNvPr id="37" name="Google Shape;37;p27" descr="C:\Users\ofusa.c@shanon.co.jp\Desktop\SHANON_NewTagLine_Data_1601\PNG\SHANON_NewTagLine_1024x330_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05" y="291226"/>
            <a:ext cx="1284213" cy="41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7" descr="Copyright_bi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0547" y="6714101"/>
            <a:ext cx="2184906" cy="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0" y="225584"/>
            <a:ext cx="9906000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A1"/>
              </a:buClr>
              <a:buSzPts val="1800"/>
              <a:buNone/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96" cy="2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776536" y="1340768"/>
            <a:ext cx="8424936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+1文">
  <p:cSld name="タイトル+1文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96" cy="2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pic>
        <p:nvPicPr>
          <p:cNvPr id="45" name="Google Shape;45;p32" descr="Honbun_Header-18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9906000" cy="4765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344488" y="548601"/>
            <a:ext cx="9195344" cy="3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▶"/>
              <a:defRPr sz="1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272480" y="-12032"/>
            <a:ext cx="8712000" cy="48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4" descr="Copyright_bi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60547" y="6714101"/>
            <a:ext cx="2184906" cy="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0" y="225584"/>
            <a:ext cx="9906000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EA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E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585000" y="1260000"/>
            <a:ext cx="870415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D8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96" cy="2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pic>
        <p:nvPicPr>
          <p:cNvPr id="13" name="Google Shape;13;p24" descr="C:\Users\ofusa.c@shanon.co.jp\Desktop\SHANON_NewTagLine_Data_1601\PNG\SHANON_NewTagLine_1024x330_r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53400" y="6381328"/>
            <a:ext cx="1284213" cy="413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4"/>
          <p:cNvSpPr/>
          <p:nvPr/>
        </p:nvSpPr>
        <p:spPr>
          <a:xfrm>
            <a:off x="-15552" y="6597352"/>
            <a:ext cx="18722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0" i="0" u="none" strike="noStrike" cap="none" dirty="0">
                <a:solidFill>
                  <a:srgbClr val="7F7F7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Strictly Confidential</a:t>
            </a:r>
            <a:endParaRPr sz="1100" b="0" i="0" u="none" strike="noStrike" cap="none" dirty="0">
              <a:solidFill>
                <a:srgbClr val="7F7F7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游ゴシック" panose="020B0400000000000000" pitchFamily="50" charset="-128"/>
          <a:ea typeface="游ゴシック" panose="020B0400000000000000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游ゴシック" panose="020B0400000000000000" pitchFamily="50" charset="-128"/>
          <a:ea typeface="游ゴシック" panose="020B0400000000000000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2a2321014d_0_54"/>
          <p:cNvSpPr txBox="1">
            <a:spLocks noGrp="1"/>
          </p:cNvSpPr>
          <p:nvPr>
            <p:ph type="body" idx="1"/>
          </p:nvPr>
        </p:nvSpPr>
        <p:spPr>
          <a:xfrm>
            <a:off x="3842551" y="2928863"/>
            <a:ext cx="5508300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ja-JP" sz="3000" dirty="0">
                <a:solidFill>
                  <a:srgbClr val="43434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フェーズ毎のアクションと分岐条件を明確にする</a:t>
            </a:r>
            <a:endParaRPr sz="3000" dirty="0">
              <a:solidFill>
                <a:srgbClr val="43434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c4e5994b9_0_275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10</a:t>
            </a:fld>
            <a:endParaRPr dirty="0"/>
          </a:p>
        </p:txBody>
      </p:sp>
      <p:sp>
        <p:nvSpPr>
          <p:cNvPr id="233" name="Google Shape;233;g22c4e5994b9_0_275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関心フェーズ毎のシナリオ</a:t>
            </a:r>
            <a:r>
              <a:rPr lang="ja-JP" sz="3000" b="1" i="0" u="none" strike="noStrike" cap="none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の</a:t>
            </a: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検討①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4" name="Google Shape;234;g22c4e5994b9_0_275"/>
          <p:cNvSpPr/>
          <p:nvPr/>
        </p:nvSpPr>
        <p:spPr>
          <a:xfrm>
            <a:off x="404100" y="916818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35" name="Google Shape;235;g22c4e5994b9_0_275"/>
          <p:cNvSpPr/>
          <p:nvPr/>
        </p:nvSpPr>
        <p:spPr>
          <a:xfrm>
            <a:off x="337670" y="8331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フェーズの条件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36" name="Google Shape;236;g22c4e5994b9_0_275"/>
          <p:cNvSpPr/>
          <p:nvPr/>
        </p:nvSpPr>
        <p:spPr>
          <a:xfrm>
            <a:off x="404100" y="2815276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37" name="Google Shape;237;g22c4e5994b9_0_275"/>
          <p:cNvSpPr/>
          <p:nvPr/>
        </p:nvSpPr>
        <p:spPr>
          <a:xfrm>
            <a:off x="436931" y="4713735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38" name="Google Shape;238;g22c4e5994b9_0_275"/>
          <p:cNvSpPr/>
          <p:nvPr/>
        </p:nvSpPr>
        <p:spPr>
          <a:xfrm>
            <a:off x="341328" y="2726540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シナリオのゴール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39" name="Google Shape;239;g22c4e5994b9_0_275"/>
          <p:cNvSpPr/>
          <p:nvPr/>
        </p:nvSpPr>
        <p:spPr>
          <a:xfrm>
            <a:off x="337670" y="46416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内容の方針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40" name="Google Shape;240;g22c4e5994b9_0_275"/>
          <p:cNvSpPr txBox="1"/>
          <p:nvPr/>
        </p:nvSpPr>
        <p:spPr>
          <a:xfrm>
            <a:off x="660875" y="3329200"/>
            <a:ext cx="32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トライアルに申し込んでもらう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1" name="Google Shape;241;g22c4e5994b9_0_275"/>
          <p:cNvSpPr txBox="1"/>
          <p:nvPr/>
        </p:nvSpPr>
        <p:spPr>
          <a:xfrm>
            <a:off x="485576" y="5160750"/>
            <a:ext cx="3461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資料ダウンロードした人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セミナー・ウェビナーへの参加誘導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セミナー・ウェビナー参加者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トライアル申込みへの誘導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2" name="Google Shape;242;g22c4e5994b9_0_275"/>
          <p:cNvSpPr txBox="1"/>
          <p:nvPr/>
        </p:nvSpPr>
        <p:spPr>
          <a:xfrm>
            <a:off x="436926" y="1445100"/>
            <a:ext cx="346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半年以内に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事例等の関心フェーズ向け資料をダウンロード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セミナーやウェビナーに参加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43" name="Google Shape;243;g22c4e5994b9_0_275"/>
          <p:cNvCxnSpPr>
            <a:stCxn id="244" idx="0"/>
            <a:endCxn id="245" idx="0"/>
          </p:cNvCxnSpPr>
          <p:nvPr/>
        </p:nvCxnSpPr>
        <p:spPr>
          <a:xfrm rot="5400000">
            <a:off x="5901453" y="1566580"/>
            <a:ext cx="535500" cy="15972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g22c4e5994b9_0_275"/>
          <p:cNvCxnSpPr>
            <a:stCxn id="244" idx="0"/>
            <a:endCxn id="247" idx="3"/>
          </p:cNvCxnSpPr>
          <p:nvPr/>
        </p:nvCxnSpPr>
        <p:spPr>
          <a:xfrm rot="-5400000" flipH="1">
            <a:off x="7166253" y="1898980"/>
            <a:ext cx="509400" cy="906300"/>
          </a:xfrm>
          <a:prstGeom prst="bentConnector3">
            <a:avLst>
              <a:gd name="adj1" fmla="val 49988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4" name="Google Shape;244;g22c4e5994b9_0_275"/>
          <p:cNvSpPr/>
          <p:nvPr/>
        </p:nvSpPr>
        <p:spPr>
          <a:xfrm rot="5400000">
            <a:off x="6719103" y="1633330"/>
            <a:ext cx="497400" cy="430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48" name="Google Shape;248;g22c4e5994b9_0_275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3889" y="1734777"/>
            <a:ext cx="227842" cy="227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g22c4e5994b9_0_275"/>
          <p:cNvCxnSpPr>
            <a:endCxn id="244" idx="3"/>
          </p:cNvCxnSpPr>
          <p:nvPr/>
        </p:nvCxnSpPr>
        <p:spPr>
          <a:xfrm>
            <a:off x="6967803" y="1247230"/>
            <a:ext cx="0" cy="352800"/>
          </a:xfrm>
          <a:prstGeom prst="straightConnector1">
            <a:avLst/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g22c4e5994b9_0_275"/>
          <p:cNvSpPr/>
          <p:nvPr/>
        </p:nvSpPr>
        <p:spPr>
          <a:xfrm>
            <a:off x="5131322" y="263290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50" name="Google Shape;250;g22c4e5994b9_0_275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214" y="2728797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g22c4e5994b9_0_275"/>
          <p:cNvCxnSpPr>
            <a:stCxn id="247" idx="0"/>
            <a:endCxn id="252" idx="0"/>
          </p:cNvCxnSpPr>
          <p:nvPr/>
        </p:nvCxnSpPr>
        <p:spPr>
          <a:xfrm rot="5400000">
            <a:off x="6712116" y="2997459"/>
            <a:ext cx="1050900" cy="12732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3" name="Google Shape;253;g22c4e5994b9_0_275"/>
          <p:cNvSpPr txBox="1"/>
          <p:nvPr/>
        </p:nvSpPr>
        <p:spPr>
          <a:xfrm>
            <a:off x="6068986" y="2092484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</a:t>
            </a: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有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り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4" name="Google Shape;254;g22c4e5994b9_0_275"/>
          <p:cNvSpPr txBox="1"/>
          <p:nvPr/>
        </p:nvSpPr>
        <p:spPr>
          <a:xfrm>
            <a:off x="6967800" y="209247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申込み無し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5" name="Google Shape;255;g22c4e5994b9_0_275"/>
          <p:cNvSpPr txBox="1"/>
          <p:nvPr/>
        </p:nvSpPr>
        <p:spPr>
          <a:xfrm>
            <a:off x="4639945" y="3120442"/>
            <a:ext cx="1538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シナリオ②へ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6" name="Google Shape;256;g22c4e5994b9_0_275"/>
          <p:cNvSpPr txBox="1"/>
          <p:nvPr/>
        </p:nvSpPr>
        <p:spPr>
          <a:xfrm>
            <a:off x="5227231" y="4183392"/>
            <a:ext cx="119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リマインド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7" name="Google Shape;257;g22c4e5994b9_0_275"/>
          <p:cNvSpPr/>
          <p:nvPr/>
        </p:nvSpPr>
        <p:spPr>
          <a:xfrm>
            <a:off x="8857380" y="4163456"/>
            <a:ext cx="321900" cy="318300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58" name="Google Shape;258;g22c4e5994b9_0_275"/>
          <p:cNvSpPr txBox="1"/>
          <p:nvPr/>
        </p:nvSpPr>
        <p:spPr>
          <a:xfrm>
            <a:off x="6788167" y="335280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クリック有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2" name="Google Shape;252;g22c4e5994b9_0_275"/>
          <p:cNvSpPr/>
          <p:nvPr/>
        </p:nvSpPr>
        <p:spPr>
          <a:xfrm>
            <a:off x="6361428" y="4159395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9" name="Google Shape;259;g22c4e5994b9_0_275"/>
          <p:cNvSpPr txBox="1"/>
          <p:nvPr/>
        </p:nvSpPr>
        <p:spPr>
          <a:xfrm>
            <a:off x="8334463" y="4481800"/>
            <a:ext cx="13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何もしない</a:t>
            </a:r>
            <a:endParaRPr sz="1100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(継続的なメール送信)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60" name="Google Shape;260;g22c4e5994b9_0_275"/>
          <p:cNvSpPr/>
          <p:nvPr/>
        </p:nvSpPr>
        <p:spPr>
          <a:xfrm>
            <a:off x="4833528" y="967546"/>
            <a:ext cx="4400400" cy="4581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-JP" sz="1463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資料ダウンロードした方に対して</a:t>
            </a:r>
            <a:endParaRPr sz="1463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-JP" sz="1463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事例や機能セミナー/ウェビナーの案内メール送信</a:t>
            </a:r>
            <a:endParaRPr sz="1463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pic>
        <p:nvPicPr>
          <p:cNvPr id="261" name="Google Shape;261;g22c4e5994b9_0_275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8387" y="925534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2c4e5994b9_0_275"/>
          <p:cNvSpPr/>
          <p:nvPr/>
        </p:nvSpPr>
        <p:spPr>
          <a:xfrm>
            <a:off x="4467712" y="825372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63" name="Google Shape;263;g22c4e5994b9_0_275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7741" y="916818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22c4e5994b9_0_275"/>
          <p:cNvCxnSpPr>
            <a:stCxn id="247" idx="0"/>
            <a:endCxn id="257" idx="0"/>
          </p:cNvCxnSpPr>
          <p:nvPr/>
        </p:nvCxnSpPr>
        <p:spPr>
          <a:xfrm rot="-5400000" flipH="1">
            <a:off x="7918866" y="3063909"/>
            <a:ext cx="1054800" cy="11442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g22c4e5994b9_0_275"/>
          <p:cNvSpPr/>
          <p:nvPr/>
        </p:nvSpPr>
        <p:spPr>
          <a:xfrm rot="5400000">
            <a:off x="7623216" y="2640309"/>
            <a:ext cx="501900" cy="43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65" name="Google Shape;265;g22c4e5994b9_0_275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4377" y="2743740"/>
            <a:ext cx="227842" cy="22783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2c4e5994b9_0_275"/>
          <p:cNvSpPr txBox="1"/>
          <p:nvPr/>
        </p:nvSpPr>
        <p:spPr>
          <a:xfrm>
            <a:off x="8091520" y="2642255"/>
            <a:ext cx="1538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メールURLクリック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(フォーム到達)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pic>
        <p:nvPicPr>
          <p:cNvPr id="267" name="Google Shape;267;g22c4e5994b9_0_275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329" y="4247706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2c4e5994b9_0_275"/>
          <p:cNvSpPr txBox="1"/>
          <p:nvPr/>
        </p:nvSpPr>
        <p:spPr>
          <a:xfrm>
            <a:off x="7998892" y="335280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クリック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9" name="Google Shape;269;g22c4e5994b9_0_275"/>
          <p:cNvSpPr/>
          <p:nvPr/>
        </p:nvSpPr>
        <p:spPr>
          <a:xfrm rot="5400000">
            <a:off x="6349866" y="4947634"/>
            <a:ext cx="501900" cy="43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70" name="Google Shape;270;g22c4e5994b9_0_275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027" y="5051065"/>
            <a:ext cx="227842" cy="227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g22c4e5994b9_0_275"/>
          <p:cNvCxnSpPr>
            <a:stCxn id="252" idx="2"/>
            <a:endCxn id="269" idx="3"/>
          </p:cNvCxnSpPr>
          <p:nvPr/>
        </p:nvCxnSpPr>
        <p:spPr>
          <a:xfrm rot="-5400000" flipH="1">
            <a:off x="6463278" y="4775745"/>
            <a:ext cx="275700" cy="600"/>
          </a:xfrm>
          <a:prstGeom prst="bentConnector3">
            <a:avLst>
              <a:gd name="adj1" fmla="val 50025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2" name="Google Shape;272;g22c4e5994b9_0_275"/>
          <p:cNvSpPr/>
          <p:nvPr/>
        </p:nvSpPr>
        <p:spPr>
          <a:xfrm>
            <a:off x="5264272" y="584500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73" name="Google Shape;273;g22c4e5994b9_0_275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164" y="5940897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2c4e5994b9_0_275"/>
          <p:cNvSpPr txBox="1"/>
          <p:nvPr/>
        </p:nvSpPr>
        <p:spPr>
          <a:xfrm>
            <a:off x="4772895" y="6332542"/>
            <a:ext cx="1538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シナリオ②へ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75" name="Google Shape;275;g22c4e5994b9_0_275"/>
          <p:cNvCxnSpPr>
            <a:stCxn id="269" idx="0"/>
            <a:endCxn id="272" idx="0"/>
          </p:cNvCxnSpPr>
          <p:nvPr/>
        </p:nvCxnSpPr>
        <p:spPr>
          <a:xfrm rot="5400000">
            <a:off x="5837766" y="5081884"/>
            <a:ext cx="429000" cy="10971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6" name="Google Shape;276;g22c4e5994b9_0_275"/>
          <p:cNvSpPr/>
          <p:nvPr/>
        </p:nvSpPr>
        <p:spPr>
          <a:xfrm>
            <a:off x="7604630" y="5846356"/>
            <a:ext cx="321900" cy="318300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77" name="Google Shape;277;g22c4e5994b9_0_275"/>
          <p:cNvSpPr txBox="1"/>
          <p:nvPr/>
        </p:nvSpPr>
        <p:spPr>
          <a:xfrm>
            <a:off x="7081713" y="6164700"/>
            <a:ext cx="13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何もしない</a:t>
            </a:r>
            <a:endParaRPr sz="1100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(継続的なメール送信)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cxnSp>
        <p:nvCxnSpPr>
          <p:cNvPr id="278" name="Google Shape;278;g22c4e5994b9_0_275"/>
          <p:cNvCxnSpPr>
            <a:stCxn id="269" idx="0"/>
            <a:endCxn id="276" idx="0"/>
          </p:cNvCxnSpPr>
          <p:nvPr/>
        </p:nvCxnSpPr>
        <p:spPr>
          <a:xfrm rot="-5400000" flipH="1">
            <a:off x="6968016" y="5048734"/>
            <a:ext cx="430500" cy="1164900"/>
          </a:xfrm>
          <a:prstGeom prst="bentConnector3">
            <a:avLst>
              <a:gd name="adj1" fmla="val 49991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9" name="Google Shape;279;g22c4e5994b9_0_275"/>
          <p:cNvSpPr txBox="1"/>
          <p:nvPr/>
        </p:nvSpPr>
        <p:spPr>
          <a:xfrm>
            <a:off x="5602886" y="5342584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</a:t>
            </a: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有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り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0" name="Google Shape;280;g22c4e5994b9_0_275"/>
          <p:cNvSpPr txBox="1"/>
          <p:nvPr/>
        </p:nvSpPr>
        <p:spPr>
          <a:xfrm>
            <a:off x="6733875" y="536717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申込み無し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c4e5994b9_0_233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11</a:t>
            </a:fld>
            <a:endParaRPr dirty="0"/>
          </a:p>
        </p:txBody>
      </p:sp>
      <p:sp>
        <p:nvSpPr>
          <p:cNvPr id="287" name="Google Shape;287;g22c4e5994b9_0_233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関心フェーズ毎のシナリオ</a:t>
            </a:r>
            <a:r>
              <a:rPr lang="ja-JP" sz="3000" b="1" i="0" u="none" strike="noStrike" cap="none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の</a:t>
            </a: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検討②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8" name="Google Shape;288;g22c4e5994b9_0_233"/>
          <p:cNvSpPr/>
          <p:nvPr/>
        </p:nvSpPr>
        <p:spPr>
          <a:xfrm>
            <a:off x="404100" y="916818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89" name="Google Shape;289;g22c4e5994b9_0_233"/>
          <p:cNvSpPr/>
          <p:nvPr/>
        </p:nvSpPr>
        <p:spPr>
          <a:xfrm>
            <a:off x="337670" y="8331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フェーズの条件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90" name="Google Shape;290;g22c4e5994b9_0_233"/>
          <p:cNvSpPr/>
          <p:nvPr/>
        </p:nvSpPr>
        <p:spPr>
          <a:xfrm>
            <a:off x="404100" y="2815276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91" name="Google Shape;291;g22c4e5994b9_0_233"/>
          <p:cNvSpPr/>
          <p:nvPr/>
        </p:nvSpPr>
        <p:spPr>
          <a:xfrm>
            <a:off x="436931" y="4713735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92" name="Google Shape;292;g22c4e5994b9_0_233"/>
          <p:cNvSpPr/>
          <p:nvPr/>
        </p:nvSpPr>
        <p:spPr>
          <a:xfrm>
            <a:off x="341328" y="2726540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シナリオのゴール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93" name="Google Shape;293;g22c4e5994b9_0_233"/>
          <p:cNvSpPr/>
          <p:nvPr/>
        </p:nvSpPr>
        <p:spPr>
          <a:xfrm>
            <a:off x="337670" y="46416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内容の方針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94" name="Google Shape;294;g22c4e5994b9_0_233"/>
          <p:cNvSpPr txBox="1"/>
          <p:nvPr/>
        </p:nvSpPr>
        <p:spPr>
          <a:xfrm>
            <a:off x="660875" y="3329200"/>
            <a:ext cx="32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トライアルに申し込んでもらう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5" name="Google Shape;295;g22c4e5994b9_0_233"/>
          <p:cNvSpPr txBox="1"/>
          <p:nvPr/>
        </p:nvSpPr>
        <p:spPr>
          <a:xfrm>
            <a:off x="485576" y="5160750"/>
            <a:ext cx="3461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資料ダウンロードした人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セミナー・ウェビナーへの参加誘導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セミナー・ウェビナー参加者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トライアル申込みへの誘導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6" name="Google Shape;296;g22c4e5994b9_0_233"/>
          <p:cNvSpPr txBox="1"/>
          <p:nvPr/>
        </p:nvSpPr>
        <p:spPr>
          <a:xfrm>
            <a:off x="436926" y="1445100"/>
            <a:ext cx="346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半年以内に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事例等の関心フェーズ向け資料をダウンロード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セミナーやウェビナーに参加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97" name="Google Shape;297;g22c4e5994b9_0_233"/>
          <p:cNvCxnSpPr>
            <a:stCxn id="298" idx="0"/>
            <a:endCxn id="299" idx="0"/>
          </p:cNvCxnSpPr>
          <p:nvPr/>
        </p:nvCxnSpPr>
        <p:spPr>
          <a:xfrm rot="5400000">
            <a:off x="5901453" y="1566580"/>
            <a:ext cx="535500" cy="15972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0" name="Google Shape;300;g22c4e5994b9_0_233"/>
          <p:cNvCxnSpPr>
            <a:stCxn id="298" idx="0"/>
            <a:endCxn id="301" idx="3"/>
          </p:cNvCxnSpPr>
          <p:nvPr/>
        </p:nvCxnSpPr>
        <p:spPr>
          <a:xfrm rot="-5400000" flipH="1">
            <a:off x="7166253" y="1898980"/>
            <a:ext cx="509400" cy="906300"/>
          </a:xfrm>
          <a:prstGeom prst="bentConnector3">
            <a:avLst>
              <a:gd name="adj1" fmla="val 49988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8" name="Google Shape;298;g22c4e5994b9_0_233"/>
          <p:cNvSpPr/>
          <p:nvPr/>
        </p:nvSpPr>
        <p:spPr>
          <a:xfrm rot="5400000">
            <a:off x="6719103" y="1633330"/>
            <a:ext cx="497400" cy="430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02" name="Google Shape;302;g22c4e5994b9_0_233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3889" y="1734777"/>
            <a:ext cx="227842" cy="227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g22c4e5994b9_0_233"/>
          <p:cNvCxnSpPr>
            <a:endCxn id="298" idx="3"/>
          </p:cNvCxnSpPr>
          <p:nvPr/>
        </p:nvCxnSpPr>
        <p:spPr>
          <a:xfrm>
            <a:off x="6967803" y="1247230"/>
            <a:ext cx="0" cy="352800"/>
          </a:xfrm>
          <a:prstGeom prst="straightConnector1">
            <a:avLst/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g22c4e5994b9_0_233"/>
          <p:cNvSpPr/>
          <p:nvPr/>
        </p:nvSpPr>
        <p:spPr>
          <a:xfrm>
            <a:off x="5131322" y="263290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04" name="Google Shape;304;g22c4e5994b9_0_233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214" y="2728797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g22c4e5994b9_0_233"/>
          <p:cNvCxnSpPr>
            <a:stCxn id="301" idx="0"/>
            <a:endCxn id="306" idx="0"/>
          </p:cNvCxnSpPr>
          <p:nvPr/>
        </p:nvCxnSpPr>
        <p:spPr>
          <a:xfrm rot="5400000">
            <a:off x="6712116" y="2997459"/>
            <a:ext cx="1050900" cy="12732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g22c4e5994b9_0_233"/>
          <p:cNvSpPr txBox="1"/>
          <p:nvPr/>
        </p:nvSpPr>
        <p:spPr>
          <a:xfrm>
            <a:off x="6068986" y="2092484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</a:t>
            </a: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有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り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8" name="Google Shape;308;g22c4e5994b9_0_233"/>
          <p:cNvSpPr txBox="1"/>
          <p:nvPr/>
        </p:nvSpPr>
        <p:spPr>
          <a:xfrm>
            <a:off x="6967800" y="209247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申込み無し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9" name="Google Shape;309;g22c4e5994b9_0_233"/>
          <p:cNvSpPr txBox="1"/>
          <p:nvPr/>
        </p:nvSpPr>
        <p:spPr>
          <a:xfrm>
            <a:off x="4563126" y="3120450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比較・検討フェーズへ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0" name="Google Shape;310;g22c4e5994b9_0_233"/>
          <p:cNvSpPr txBox="1"/>
          <p:nvPr/>
        </p:nvSpPr>
        <p:spPr>
          <a:xfrm>
            <a:off x="5227231" y="4183392"/>
            <a:ext cx="119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リマインド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1" name="Google Shape;311;g22c4e5994b9_0_233"/>
          <p:cNvSpPr/>
          <p:nvPr/>
        </p:nvSpPr>
        <p:spPr>
          <a:xfrm>
            <a:off x="8857380" y="4163456"/>
            <a:ext cx="321900" cy="318300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312" name="Google Shape;312;g22c4e5994b9_0_233"/>
          <p:cNvSpPr txBox="1"/>
          <p:nvPr/>
        </p:nvSpPr>
        <p:spPr>
          <a:xfrm>
            <a:off x="6788167" y="335280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クリック有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6" name="Google Shape;306;g22c4e5994b9_0_233"/>
          <p:cNvSpPr/>
          <p:nvPr/>
        </p:nvSpPr>
        <p:spPr>
          <a:xfrm>
            <a:off x="6361428" y="4159395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3" name="Google Shape;313;g22c4e5994b9_0_233"/>
          <p:cNvSpPr txBox="1"/>
          <p:nvPr/>
        </p:nvSpPr>
        <p:spPr>
          <a:xfrm>
            <a:off x="8299250" y="4481800"/>
            <a:ext cx="143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何もしない</a:t>
            </a:r>
            <a:endParaRPr sz="1100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(継続的なウェビナー/セミナー案内メール送信)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314" name="Google Shape;314;g22c4e5994b9_0_233"/>
          <p:cNvSpPr/>
          <p:nvPr/>
        </p:nvSpPr>
        <p:spPr>
          <a:xfrm>
            <a:off x="4833528" y="967546"/>
            <a:ext cx="4400400" cy="4581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セミナー・ウェビナー参加者へ</a:t>
            </a:r>
            <a:endParaRPr sz="1463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トライアル案内メール送信(参加後1回)</a:t>
            </a:r>
            <a:endParaRPr sz="1463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pic>
        <p:nvPicPr>
          <p:cNvPr id="315" name="Google Shape;315;g22c4e5994b9_0_233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8387" y="925534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2c4e5994b9_0_233"/>
          <p:cNvSpPr/>
          <p:nvPr/>
        </p:nvSpPr>
        <p:spPr>
          <a:xfrm>
            <a:off x="4467712" y="825372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17" name="Google Shape;317;g22c4e5994b9_0_233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7741" y="916818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g22c4e5994b9_0_233"/>
          <p:cNvCxnSpPr>
            <a:stCxn id="301" idx="0"/>
            <a:endCxn id="311" idx="0"/>
          </p:cNvCxnSpPr>
          <p:nvPr/>
        </p:nvCxnSpPr>
        <p:spPr>
          <a:xfrm rot="-5400000" flipH="1">
            <a:off x="7918866" y="3063909"/>
            <a:ext cx="1054800" cy="11442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1" name="Google Shape;301;g22c4e5994b9_0_233"/>
          <p:cNvSpPr/>
          <p:nvPr/>
        </p:nvSpPr>
        <p:spPr>
          <a:xfrm rot="5400000">
            <a:off x="7623216" y="2640309"/>
            <a:ext cx="501900" cy="43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19" name="Google Shape;319;g22c4e5994b9_0_233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4377" y="2743740"/>
            <a:ext cx="227842" cy="22783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2c4e5994b9_0_233"/>
          <p:cNvSpPr txBox="1"/>
          <p:nvPr/>
        </p:nvSpPr>
        <p:spPr>
          <a:xfrm>
            <a:off x="8091520" y="2642255"/>
            <a:ext cx="1538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メールURLクリック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(フォーム到達)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pic>
        <p:nvPicPr>
          <p:cNvPr id="321" name="Google Shape;321;g22c4e5994b9_0_233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329" y="4247706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2c4e5994b9_0_233"/>
          <p:cNvSpPr txBox="1"/>
          <p:nvPr/>
        </p:nvSpPr>
        <p:spPr>
          <a:xfrm>
            <a:off x="7998892" y="335280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クリック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3" name="Google Shape;323;g22c4e5994b9_0_233"/>
          <p:cNvSpPr/>
          <p:nvPr/>
        </p:nvSpPr>
        <p:spPr>
          <a:xfrm rot="5400000">
            <a:off x="6349866" y="4947634"/>
            <a:ext cx="501900" cy="43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24" name="Google Shape;324;g22c4e5994b9_0_233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027" y="5051065"/>
            <a:ext cx="227842" cy="227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g22c4e5994b9_0_233"/>
          <p:cNvCxnSpPr>
            <a:stCxn id="306" idx="2"/>
            <a:endCxn id="323" idx="3"/>
          </p:cNvCxnSpPr>
          <p:nvPr/>
        </p:nvCxnSpPr>
        <p:spPr>
          <a:xfrm rot="-5400000" flipH="1">
            <a:off x="6463278" y="4775745"/>
            <a:ext cx="275700" cy="600"/>
          </a:xfrm>
          <a:prstGeom prst="bentConnector3">
            <a:avLst>
              <a:gd name="adj1" fmla="val 50025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6" name="Google Shape;326;g22c4e5994b9_0_233"/>
          <p:cNvSpPr/>
          <p:nvPr/>
        </p:nvSpPr>
        <p:spPr>
          <a:xfrm>
            <a:off x="5264272" y="584500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27" name="Google Shape;327;g22c4e5994b9_0_233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164" y="5940897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g22c4e5994b9_0_233"/>
          <p:cNvCxnSpPr>
            <a:stCxn id="323" idx="0"/>
            <a:endCxn id="326" idx="0"/>
          </p:cNvCxnSpPr>
          <p:nvPr/>
        </p:nvCxnSpPr>
        <p:spPr>
          <a:xfrm rot="5400000">
            <a:off x="5837766" y="5081884"/>
            <a:ext cx="429000" cy="10971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9" name="Google Shape;329;g22c4e5994b9_0_233"/>
          <p:cNvSpPr/>
          <p:nvPr/>
        </p:nvSpPr>
        <p:spPr>
          <a:xfrm>
            <a:off x="7604630" y="5846356"/>
            <a:ext cx="321900" cy="318300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cxnSp>
        <p:nvCxnSpPr>
          <p:cNvPr id="330" name="Google Shape;330;g22c4e5994b9_0_233"/>
          <p:cNvCxnSpPr>
            <a:stCxn id="323" idx="0"/>
            <a:endCxn id="329" idx="0"/>
          </p:cNvCxnSpPr>
          <p:nvPr/>
        </p:nvCxnSpPr>
        <p:spPr>
          <a:xfrm rot="-5400000" flipH="1">
            <a:off x="6968016" y="5048734"/>
            <a:ext cx="430500" cy="1164900"/>
          </a:xfrm>
          <a:prstGeom prst="bentConnector3">
            <a:avLst>
              <a:gd name="adj1" fmla="val 49991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1" name="Google Shape;331;g22c4e5994b9_0_233"/>
          <p:cNvSpPr txBox="1"/>
          <p:nvPr/>
        </p:nvSpPr>
        <p:spPr>
          <a:xfrm>
            <a:off x="5602886" y="5342584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</a:t>
            </a: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有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り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2" name="Google Shape;332;g22c4e5994b9_0_233"/>
          <p:cNvSpPr txBox="1"/>
          <p:nvPr/>
        </p:nvSpPr>
        <p:spPr>
          <a:xfrm>
            <a:off x="6733875" y="536717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申込み無し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3" name="Google Shape;333;g22c4e5994b9_0_233"/>
          <p:cNvSpPr txBox="1"/>
          <p:nvPr/>
        </p:nvSpPr>
        <p:spPr>
          <a:xfrm>
            <a:off x="4639326" y="6320850"/>
            <a:ext cx="169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比較・検討フェーズへ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4" name="Google Shape;334;g22c4e5994b9_0_233"/>
          <p:cNvSpPr txBox="1"/>
          <p:nvPr/>
        </p:nvSpPr>
        <p:spPr>
          <a:xfrm>
            <a:off x="6966963" y="6113100"/>
            <a:ext cx="1597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何もしない</a:t>
            </a:r>
            <a:endParaRPr sz="1100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(継続的なウェビナー/セミナー案内メール送信)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c4e5994b9_0_83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2</a:t>
            </a:fld>
            <a:endParaRPr dirty="0"/>
          </a:p>
        </p:txBody>
      </p:sp>
      <p:sp>
        <p:nvSpPr>
          <p:cNvPr id="60" name="Google Shape;60;g22c4e5994b9_0_83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目次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1" name="Google Shape;61;g22c4e5994b9_0_83"/>
          <p:cNvSpPr txBox="1"/>
          <p:nvPr/>
        </p:nvSpPr>
        <p:spPr>
          <a:xfrm>
            <a:off x="1002175" y="1531650"/>
            <a:ext cx="7983000" cy="30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各フェーズで実行すべきアクションのシナリオの作成</a:t>
            </a:r>
            <a:endParaRPr sz="24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ja-JP" sz="24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実行アクションと分岐の簡易設計</a:t>
            </a:r>
            <a:endParaRPr sz="24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ja-JP" sz="24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まずはテキストベースで分岐と実行内容を検討してみましょう</a:t>
            </a:r>
            <a:endParaRPr sz="24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ja-JP" sz="24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チャート図で具体化</a:t>
            </a:r>
            <a:endParaRPr sz="24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ja-JP" sz="24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テキストベースの分岐をチャート図で表現し、抜け漏れを確認しましょう</a:t>
            </a:r>
            <a:endParaRPr sz="24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c4e5994b9_0_63"/>
          <p:cNvSpPr txBox="1">
            <a:spLocks noGrp="1"/>
          </p:cNvSpPr>
          <p:nvPr>
            <p:ph type="title"/>
          </p:nvPr>
        </p:nvSpPr>
        <p:spPr>
          <a:xfrm>
            <a:off x="450273" y="2745000"/>
            <a:ext cx="90054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実行アクションと分岐の簡易設計</a:t>
            </a:r>
            <a:endParaRPr dirty="0"/>
          </a:p>
        </p:txBody>
      </p:sp>
      <p:sp>
        <p:nvSpPr>
          <p:cNvPr id="68" name="Google Shape;68;g22c4e5994b9_0_63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c4e5994b9_0_171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4</a:t>
            </a:fld>
            <a:endParaRPr dirty="0"/>
          </a:p>
        </p:txBody>
      </p:sp>
      <p:sp>
        <p:nvSpPr>
          <p:cNvPr id="75" name="Google Shape;75;g22c4e5994b9_0_171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各フェーズアクションの検討フォーマット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" name="Google Shape;76;g22c4e5994b9_0_171"/>
          <p:cNvSpPr/>
          <p:nvPr/>
        </p:nvSpPr>
        <p:spPr>
          <a:xfrm>
            <a:off x="404100" y="916818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77" name="Google Shape;77;g22c4e5994b9_0_171"/>
          <p:cNvSpPr/>
          <p:nvPr/>
        </p:nvSpPr>
        <p:spPr>
          <a:xfrm>
            <a:off x="337670" y="8331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フェーズの条件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78" name="Google Shape;78;g22c4e5994b9_0_171"/>
          <p:cNvSpPr/>
          <p:nvPr/>
        </p:nvSpPr>
        <p:spPr>
          <a:xfrm>
            <a:off x="404100" y="2815276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79" name="Google Shape;79;g22c4e5994b9_0_171"/>
          <p:cNvSpPr/>
          <p:nvPr/>
        </p:nvSpPr>
        <p:spPr>
          <a:xfrm>
            <a:off x="436931" y="4713735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80" name="Google Shape;80;g22c4e5994b9_0_171"/>
          <p:cNvSpPr/>
          <p:nvPr/>
        </p:nvSpPr>
        <p:spPr>
          <a:xfrm>
            <a:off x="341328" y="2726540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シナリオのゴール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81" name="Google Shape;81;g22c4e5994b9_0_171"/>
          <p:cNvSpPr/>
          <p:nvPr/>
        </p:nvSpPr>
        <p:spPr>
          <a:xfrm>
            <a:off x="337670" y="46416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内容の方針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82" name="Google Shape;82;g22c4e5994b9_0_171"/>
          <p:cNvSpPr txBox="1"/>
          <p:nvPr/>
        </p:nvSpPr>
        <p:spPr>
          <a:xfrm>
            <a:off x="660875" y="3329200"/>
            <a:ext cx="32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このフェーズのゴールを記載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Google Shape;83;g22c4e5994b9_0_171"/>
          <p:cNvSpPr txBox="1"/>
          <p:nvPr/>
        </p:nvSpPr>
        <p:spPr>
          <a:xfrm>
            <a:off x="485576" y="5160750"/>
            <a:ext cx="346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ゴールを目指すために実行する内容を記載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Google Shape;84;g22c4e5994b9_0_171"/>
          <p:cNvSpPr txBox="1"/>
          <p:nvPr/>
        </p:nvSpPr>
        <p:spPr>
          <a:xfrm>
            <a:off x="436926" y="1445100"/>
            <a:ext cx="346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STEP2で検討したフェーズ指標を具体化して記載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Google Shape;85;g22c4e5994b9_0_171"/>
          <p:cNvSpPr/>
          <p:nvPr/>
        </p:nvSpPr>
        <p:spPr>
          <a:xfrm>
            <a:off x="4426075" y="982500"/>
            <a:ext cx="5048700" cy="521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▼分岐とアクションの検討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スタートアクションの内容の記載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分岐1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分岐1でのアクションの記載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分岐2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分岐2でのアクションの記載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c4e5994b9_0_153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5</a:t>
            </a:fld>
            <a:endParaRPr dirty="0"/>
          </a:p>
        </p:txBody>
      </p:sp>
      <p:sp>
        <p:nvSpPr>
          <p:cNvPr id="92" name="Google Shape;92;g22c4e5994b9_0_153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興味フェーズアクションの検討(サンプル)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g22c4e5994b9_0_153"/>
          <p:cNvSpPr/>
          <p:nvPr/>
        </p:nvSpPr>
        <p:spPr>
          <a:xfrm>
            <a:off x="404100" y="916818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94" name="Google Shape;94;g22c4e5994b9_0_153"/>
          <p:cNvSpPr/>
          <p:nvPr/>
        </p:nvSpPr>
        <p:spPr>
          <a:xfrm>
            <a:off x="337670" y="8331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フェーズの条件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95" name="Google Shape;95;g22c4e5994b9_0_153"/>
          <p:cNvSpPr/>
          <p:nvPr/>
        </p:nvSpPr>
        <p:spPr>
          <a:xfrm>
            <a:off x="404100" y="2815276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96" name="Google Shape;96;g22c4e5994b9_0_153"/>
          <p:cNvSpPr/>
          <p:nvPr/>
        </p:nvSpPr>
        <p:spPr>
          <a:xfrm>
            <a:off x="436925" y="4713726"/>
            <a:ext cx="3707400" cy="15702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97" name="Google Shape;97;g22c4e5994b9_0_153"/>
          <p:cNvSpPr/>
          <p:nvPr/>
        </p:nvSpPr>
        <p:spPr>
          <a:xfrm>
            <a:off x="341328" y="2726540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シナリオのゴール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98" name="Google Shape;98;g22c4e5994b9_0_153"/>
          <p:cNvSpPr/>
          <p:nvPr/>
        </p:nvSpPr>
        <p:spPr>
          <a:xfrm>
            <a:off x="337670" y="46416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内容の方針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99" name="Google Shape;99;g22c4e5994b9_0_153"/>
          <p:cNvSpPr txBox="1"/>
          <p:nvPr/>
        </p:nvSpPr>
        <p:spPr>
          <a:xfrm>
            <a:off x="660875" y="3329200"/>
            <a:ext cx="328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関心フェーズ向け資料をダウンロードしてもらう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セミナーやウェビナーに参加してもらう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0" name="Google Shape;100;g22c4e5994b9_0_153"/>
          <p:cNvSpPr txBox="1"/>
          <p:nvPr/>
        </p:nvSpPr>
        <p:spPr>
          <a:xfrm>
            <a:off x="485576" y="5236950"/>
            <a:ext cx="346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関心フェーズ向け資料や記事の案内メール送信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ウェビナーやセミナー案内メール送信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1" name="Google Shape;101;g22c4e5994b9_0_153"/>
          <p:cNvSpPr txBox="1"/>
          <p:nvPr/>
        </p:nvSpPr>
        <p:spPr>
          <a:xfrm>
            <a:off x="436926" y="1445100"/>
            <a:ext cx="346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半年以内に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メール内URLを3回以上クリック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ホワイトペーパー等興味フェーズ向け資料をダウンロード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2" name="Google Shape;102;g22c4e5994b9_0_153"/>
          <p:cNvSpPr/>
          <p:nvPr/>
        </p:nvSpPr>
        <p:spPr>
          <a:xfrm>
            <a:off x="4426075" y="982500"/>
            <a:ext cx="5048700" cy="521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▼分岐とアクションの検討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①資料ダウンロード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具体的な事例や商品の機能案内といった関心層向け資料の案内メールの送信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申込みまで実施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比較・検討フェーズへ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 startAt="2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URLをクリックしてフォームまで到達したが申込み無し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入力再開のリマインドメールの送信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※反応が無い場合は継続的に毎週案内メール送信(対応変更なし)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c4e5994b9_0_109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6</a:t>
            </a:fld>
            <a:endParaRPr dirty="0"/>
          </a:p>
        </p:txBody>
      </p:sp>
      <p:sp>
        <p:nvSpPr>
          <p:cNvPr id="109" name="Google Shape;109;g22c4e5994b9_0_109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関心フェーズアクションの検討(サンプル)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0" name="Google Shape;110;g22c4e5994b9_0_109"/>
          <p:cNvSpPr/>
          <p:nvPr/>
        </p:nvSpPr>
        <p:spPr>
          <a:xfrm>
            <a:off x="404100" y="916818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11" name="Google Shape;111;g22c4e5994b9_0_109"/>
          <p:cNvSpPr/>
          <p:nvPr/>
        </p:nvSpPr>
        <p:spPr>
          <a:xfrm>
            <a:off x="337670" y="8331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フェーズの条件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12" name="Google Shape;112;g22c4e5994b9_0_109"/>
          <p:cNvSpPr/>
          <p:nvPr/>
        </p:nvSpPr>
        <p:spPr>
          <a:xfrm>
            <a:off x="404100" y="2815276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13" name="Google Shape;113;g22c4e5994b9_0_109"/>
          <p:cNvSpPr/>
          <p:nvPr/>
        </p:nvSpPr>
        <p:spPr>
          <a:xfrm>
            <a:off x="436931" y="4713735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14" name="Google Shape;114;g22c4e5994b9_0_109"/>
          <p:cNvSpPr/>
          <p:nvPr/>
        </p:nvSpPr>
        <p:spPr>
          <a:xfrm>
            <a:off x="341328" y="2726540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シナリオのゴール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15" name="Google Shape;115;g22c4e5994b9_0_109"/>
          <p:cNvSpPr/>
          <p:nvPr/>
        </p:nvSpPr>
        <p:spPr>
          <a:xfrm>
            <a:off x="337670" y="46416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内容の方針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16" name="Google Shape;116;g22c4e5994b9_0_109"/>
          <p:cNvSpPr txBox="1"/>
          <p:nvPr/>
        </p:nvSpPr>
        <p:spPr>
          <a:xfrm>
            <a:off x="660875" y="3329200"/>
            <a:ext cx="32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トライアルに申し込んでもらう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7" name="Google Shape;117;g22c4e5994b9_0_109"/>
          <p:cNvSpPr txBox="1"/>
          <p:nvPr/>
        </p:nvSpPr>
        <p:spPr>
          <a:xfrm>
            <a:off x="485576" y="5160750"/>
            <a:ext cx="3461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資料ダウンロードした人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セミナー・ウェビナーへの参加誘導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セミナー・ウェビナー参加者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トライアル申込みへの誘導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8" name="Google Shape;118;g22c4e5994b9_0_109"/>
          <p:cNvSpPr txBox="1"/>
          <p:nvPr/>
        </p:nvSpPr>
        <p:spPr>
          <a:xfrm>
            <a:off x="436926" y="1445100"/>
            <a:ext cx="346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半年以内に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事例等の関心フェーズ向け資料をダウンロード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セミナーやウェビナーに参加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9" name="Google Shape;119;g22c4e5994b9_0_109"/>
          <p:cNvSpPr/>
          <p:nvPr/>
        </p:nvSpPr>
        <p:spPr>
          <a:xfrm>
            <a:off x="4426075" y="982500"/>
            <a:ext cx="5048700" cy="521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▼分岐とアクションの検討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①資料ダウンロード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ダウンロードしたリードへ直近の「事例・機能紹介」ウェビナー・セミナーの案内メールを送信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②セミナー・ウェビナー参加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参加者に対してサンクスメールの中でトライアルを案内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申込みまで実施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比較・検討フェーズへ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メールを開封したが申込みなし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継続的に毎週案内メール送信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URLをクリックしてフォームまで到達したが申込み無し</a:t>
            </a:r>
            <a:endParaRPr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入力再開のリマインドメールの送信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c4e5994b9_0_102"/>
          <p:cNvSpPr txBox="1">
            <a:spLocks noGrp="1"/>
          </p:cNvSpPr>
          <p:nvPr>
            <p:ph type="title"/>
          </p:nvPr>
        </p:nvSpPr>
        <p:spPr>
          <a:xfrm>
            <a:off x="450273" y="2745000"/>
            <a:ext cx="9005400" cy="63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チャート図で具体化</a:t>
            </a:r>
            <a:endParaRPr dirty="0"/>
          </a:p>
        </p:txBody>
      </p:sp>
      <p:sp>
        <p:nvSpPr>
          <p:cNvPr id="126" name="Google Shape;126;g22c4e5994b9_0_102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a2321014d_0_172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8</a:t>
            </a:fld>
            <a:endParaRPr dirty="0"/>
          </a:p>
        </p:txBody>
      </p:sp>
      <p:sp>
        <p:nvSpPr>
          <p:cNvPr id="133" name="Google Shape;133;g22a2321014d_0_172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チャート図記載フォーマット例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34" name="Google Shape;134;g22a2321014d_0_172"/>
          <p:cNvCxnSpPr>
            <a:stCxn id="135" idx="0"/>
            <a:endCxn id="136" idx="0"/>
          </p:cNvCxnSpPr>
          <p:nvPr/>
        </p:nvCxnSpPr>
        <p:spPr>
          <a:xfrm rot="5400000">
            <a:off x="5901453" y="1566580"/>
            <a:ext cx="535500" cy="15972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g22a2321014d_0_172"/>
          <p:cNvCxnSpPr>
            <a:stCxn id="135" idx="0"/>
            <a:endCxn id="138" idx="0"/>
          </p:cNvCxnSpPr>
          <p:nvPr/>
        </p:nvCxnSpPr>
        <p:spPr>
          <a:xfrm rot="-5400000" flipH="1">
            <a:off x="7393653" y="1671580"/>
            <a:ext cx="516000" cy="1367700"/>
          </a:xfrm>
          <a:prstGeom prst="bentConnector3">
            <a:avLst>
              <a:gd name="adj1" fmla="val 52242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g22a2321014d_0_172"/>
          <p:cNvSpPr/>
          <p:nvPr/>
        </p:nvSpPr>
        <p:spPr>
          <a:xfrm rot="5400000">
            <a:off x="6719103" y="1633330"/>
            <a:ext cx="497400" cy="430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139" name="Google Shape;139;g22a2321014d_0_172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3889" y="1734777"/>
            <a:ext cx="227842" cy="227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g22a2321014d_0_172"/>
          <p:cNvCxnSpPr>
            <a:endCxn id="135" idx="3"/>
          </p:cNvCxnSpPr>
          <p:nvPr/>
        </p:nvCxnSpPr>
        <p:spPr>
          <a:xfrm>
            <a:off x="6967803" y="1247230"/>
            <a:ext cx="0" cy="352800"/>
          </a:xfrm>
          <a:prstGeom prst="straightConnector1">
            <a:avLst/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g22a2321014d_0_172"/>
          <p:cNvSpPr/>
          <p:nvPr/>
        </p:nvSpPr>
        <p:spPr>
          <a:xfrm>
            <a:off x="5131322" y="263290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141" name="Google Shape;141;g22a2321014d_0_172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214" y="2728797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g22a2321014d_0_172"/>
          <p:cNvCxnSpPr>
            <a:stCxn id="138" idx="2"/>
            <a:endCxn id="143" idx="0"/>
          </p:cNvCxnSpPr>
          <p:nvPr/>
        </p:nvCxnSpPr>
        <p:spPr>
          <a:xfrm rot="5400000">
            <a:off x="6744139" y="2949007"/>
            <a:ext cx="1448100" cy="1734600"/>
          </a:xfrm>
          <a:prstGeom prst="bentConnector3">
            <a:avLst>
              <a:gd name="adj1" fmla="val 75460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g22a2321014d_0_172"/>
          <p:cNvSpPr/>
          <p:nvPr/>
        </p:nvSpPr>
        <p:spPr>
          <a:xfrm>
            <a:off x="8096089" y="261345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144" name="Google Shape;144;g22a2321014d_0_172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977" y="2709878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2a2321014d_0_172"/>
          <p:cNvSpPr txBox="1"/>
          <p:nvPr/>
        </p:nvSpPr>
        <p:spPr>
          <a:xfrm>
            <a:off x="5814273" y="2092475"/>
            <a:ext cx="1153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要素を満たす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6" name="Google Shape;146;g22a2321014d_0_172"/>
          <p:cNvSpPr txBox="1"/>
          <p:nvPr/>
        </p:nvSpPr>
        <p:spPr>
          <a:xfrm>
            <a:off x="6967800" y="2092475"/>
            <a:ext cx="166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要素を満たさない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7" name="Google Shape;147;g22a2321014d_0_172"/>
          <p:cNvSpPr txBox="1"/>
          <p:nvPr/>
        </p:nvSpPr>
        <p:spPr>
          <a:xfrm>
            <a:off x="4639945" y="3120442"/>
            <a:ext cx="1538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アクションの実行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8" name="Google Shape;148;g22a2321014d_0_172"/>
          <p:cNvSpPr txBox="1"/>
          <p:nvPr/>
        </p:nvSpPr>
        <p:spPr>
          <a:xfrm>
            <a:off x="6807149" y="2637425"/>
            <a:ext cx="1322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要素を満たさない場合のアクション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49" name="Google Shape;149;g22a2321014d_0_172"/>
          <p:cNvSpPr txBox="1"/>
          <p:nvPr/>
        </p:nvSpPr>
        <p:spPr>
          <a:xfrm>
            <a:off x="5051725" y="4641400"/>
            <a:ext cx="1367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アクションの実行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0" name="Google Shape;150;g22a2321014d_0_172"/>
          <p:cNvSpPr/>
          <p:nvPr/>
        </p:nvSpPr>
        <p:spPr>
          <a:xfrm>
            <a:off x="8857380" y="4620656"/>
            <a:ext cx="321900" cy="318300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43" name="Google Shape;143;g22a2321014d_0_172"/>
          <p:cNvSpPr/>
          <p:nvPr/>
        </p:nvSpPr>
        <p:spPr>
          <a:xfrm>
            <a:off x="6361428" y="4540395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151" name="Google Shape;151;g22a2321014d_0_172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8333" y="4628697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2a2321014d_0_172"/>
          <p:cNvSpPr txBox="1"/>
          <p:nvPr/>
        </p:nvSpPr>
        <p:spPr>
          <a:xfrm>
            <a:off x="8334463" y="5019200"/>
            <a:ext cx="1367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継続的なメール送信(何もしない)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53" name="Google Shape;153;g22a2321014d_0_172"/>
          <p:cNvSpPr/>
          <p:nvPr/>
        </p:nvSpPr>
        <p:spPr>
          <a:xfrm>
            <a:off x="4833528" y="967546"/>
            <a:ext cx="4400400" cy="4581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スタートアクションの記載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4" name="Google Shape;154;g22a2321014d_0_172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0787" y="925534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2a2321014d_0_172"/>
          <p:cNvSpPr/>
          <p:nvPr/>
        </p:nvSpPr>
        <p:spPr>
          <a:xfrm>
            <a:off x="4620112" y="825372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cxnSp>
        <p:nvCxnSpPr>
          <p:cNvPr id="156" name="Google Shape;156;g22a2321014d_0_172"/>
          <p:cNvCxnSpPr>
            <a:stCxn id="157" idx="2"/>
            <a:endCxn id="150" idx="0"/>
          </p:cNvCxnSpPr>
          <p:nvPr/>
        </p:nvCxnSpPr>
        <p:spPr>
          <a:xfrm rot="-5400000" flipH="1">
            <a:off x="8233347" y="3835724"/>
            <a:ext cx="887100" cy="6828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8" name="Google Shape;158;g22a2321014d_0_172"/>
          <p:cNvSpPr/>
          <p:nvPr/>
        </p:nvSpPr>
        <p:spPr>
          <a:xfrm rot="5400000">
            <a:off x="8080416" y="3402309"/>
            <a:ext cx="501900" cy="43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157" name="Google Shape;157;g22a2321014d_0_172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1577" y="3505739"/>
            <a:ext cx="227842" cy="22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2a2321014d_0_172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002" y="921284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2a2321014d_0_172"/>
          <p:cNvSpPr/>
          <p:nvPr/>
        </p:nvSpPr>
        <p:spPr>
          <a:xfrm>
            <a:off x="404100" y="916818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61" name="Google Shape;161;g22a2321014d_0_172"/>
          <p:cNvSpPr/>
          <p:nvPr/>
        </p:nvSpPr>
        <p:spPr>
          <a:xfrm>
            <a:off x="337670" y="8331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フェーズの条件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62" name="Google Shape;162;g22a2321014d_0_172"/>
          <p:cNvSpPr/>
          <p:nvPr/>
        </p:nvSpPr>
        <p:spPr>
          <a:xfrm>
            <a:off x="404100" y="2815276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63" name="Google Shape;163;g22a2321014d_0_172"/>
          <p:cNvSpPr/>
          <p:nvPr/>
        </p:nvSpPr>
        <p:spPr>
          <a:xfrm>
            <a:off x="436931" y="4713735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64" name="Google Shape;164;g22a2321014d_0_172"/>
          <p:cNvSpPr/>
          <p:nvPr/>
        </p:nvSpPr>
        <p:spPr>
          <a:xfrm>
            <a:off x="341328" y="2726540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シナリオのゴール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65" name="Google Shape;165;g22a2321014d_0_172"/>
          <p:cNvSpPr/>
          <p:nvPr/>
        </p:nvSpPr>
        <p:spPr>
          <a:xfrm>
            <a:off x="337670" y="46416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内容の方針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66" name="Google Shape;166;g22a2321014d_0_172"/>
          <p:cNvSpPr txBox="1"/>
          <p:nvPr/>
        </p:nvSpPr>
        <p:spPr>
          <a:xfrm>
            <a:off x="660875" y="3329200"/>
            <a:ext cx="32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このフェーズのゴールを記載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7" name="Google Shape;167;g22a2321014d_0_172"/>
          <p:cNvSpPr txBox="1"/>
          <p:nvPr/>
        </p:nvSpPr>
        <p:spPr>
          <a:xfrm>
            <a:off x="485576" y="5160750"/>
            <a:ext cx="346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ゴールを目指すために実行する内容を記載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8" name="Google Shape;168;g22a2321014d_0_172"/>
          <p:cNvSpPr txBox="1"/>
          <p:nvPr/>
        </p:nvSpPr>
        <p:spPr>
          <a:xfrm>
            <a:off x="436926" y="1445100"/>
            <a:ext cx="346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STEP2で検討したフェーズ指標を具体化して記載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9" name="Google Shape;169;g22a2321014d_0_172"/>
          <p:cNvSpPr txBox="1"/>
          <p:nvPr/>
        </p:nvSpPr>
        <p:spPr>
          <a:xfrm>
            <a:off x="7202250" y="1727200"/>
            <a:ext cx="1192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分岐1の記載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0" name="Google Shape;170;g22a2321014d_0_172"/>
          <p:cNvSpPr txBox="1"/>
          <p:nvPr/>
        </p:nvSpPr>
        <p:spPr>
          <a:xfrm>
            <a:off x="8548725" y="3488850"/>
            <a:ext cx="1153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分岐2の記載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1" name="Google Shape;171;g22a2321014d_0_172"/>
          <p:cNvSpPr txBox="1"/>
          <p:nvPr/>
        </p:nvSpPr>
        <p:spPr>
          <a:xfrm>
            <a:off x="7183198" y="3924913"/>
            <a:ext cx="1153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要素を満たす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2" name="Google Shape;172;g22a2321014d_0_172"/>
          <p:cNvSpPr txBox="1"/>
          <p:nvPr/>
        </p:nvSpPr>
        <p:spPr>
          <a:xfrm>
            <a:off x="8395050" y="3924925"/>
            <a:ext cx="1322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要素を満たさない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a2321014d_0_228"/>
          <p:cNvSpPr txBox="1">
            <a:spLocks noGrp="1"/>
          </p:cNvSpPr>
          <p:nvPr>
            <p:ph type="sldNum" idx="12"/>
          </p:nvPr>
        </p:nvSpPr>
        <p:spPr>
          <a:xfrm>
            <a:off x="0" y="6594158"/>
            <a:ext cx="416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/>
              <a:t>9</a:t>
            </a:fld>
            <a:endParaRPr dirty="0"/>
          </a:p>
        </p:txBody>
      </p:sp>
      <p:sp>
        <p:nvSpPr>
          <p:cNvPr id="179" name="Google Shape;179;g22a2321014d_0_228"/>
          <p:cNvSpPr/>
          <p:nvPr/>
        </p:nvSpPr>
        <p:spPr>
          <a:xfrm>
            <a:off x="0" y="234125"/>
            <a:ext cx="99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ja-JP" sz="3000" b="1" dirty="0">
                <a:solidFill>
                  <a:srgbClr val="0B4B6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興味フェーズのチャート図検討</a:t>
            </a:r>
            <a:endParaRPr sz="3500" b="1" i="0" u="none" strike="noStrike" cap="none" dirty="0">
              <a:solidFill>
                <a:srgbClr val="0B4B64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80" name="Google Shape;180;g22a2321014d_0_228"/>
          <p:cNvCxnSpPr>
            <a:stCxn id="181" idx="0"/>
            <a:endCxn id="182" idx="0"/>
          </p:cNvCxnSpPr>
          <p:nvPr/>
        </p:nvCxnSpPr>
        <p:spPr>
          <a:xfrm rot="5400000">
            <a:off x="5901453" y="1566580"/>
            <a:ext cx="535500" cy="1597200"/>
          </a:xfrm>
          <a:prstGeom prst="bentConnector3">
            <a:avLst>
              <a:gd name="adj1" fmla="val 49998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3" name="Google Shape;183;g22a2321014d_0_228"/>
          <p:cNvCxnSpPr>
            <a:stCxn id="181" idx="0"/>
            <a:endCxn id="184" idx="3"/>
          </p:cNvCxnSpPr>
          <p:nvPr/>
        </p:nvCxnSpPr>
        <p:spPr>
          <a:xfrm rot="-5400000" flipH="1">
            <a:off x="7166253" y="1898980"/>
            <a:ext cx="509400" cy="906300"/>
          </a:xfrm>
          <a:prstGeom prst="bentConnector3">
            <a:avLst>
              <a:gd name="adj1" fmla="val 54205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1" name="Google Shape;181;g22a2321014d_0_228"/>
          <p:cNvSpPr/>
          <p:nvPr/>
        </p:nvSpPr>
        <p:spPr>
          <a:xfrm rot="5400000">
            <a:off x="6719103" y="1633330"/>
            <a:ext cx="497400" cy="430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185" name="Google Shape;185;g22a2321014d_0_228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3889" y="1734777"/>
            <a:ext cx="227842" cy="227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g22a2321014d_0_228"/>
          <p:cNvCxnSpPr>
            <a:endCxn id="181" idx="3"/>
          </p:cNvCxnSpPr>
          <p:nvPr/>
        </p:nvCxnSpPr>
        <p:spPr>
          <a:xfrm>
            <a:off x="6967803" y="1247230"/>
            <a:ext cx="0" cy="352800"/>
          </a:xfrm>
          <a:prstGeom prst="straightConnector1">
            <a:avLst/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g22a2321014d_0_228"/>
          <p:cNvSpPr/>
          <p:nvPr/>
        </p:nvSpPr>
        <p:spPr>
          <a:xfrm>
            <a:off x="5131322" y="263290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187" name="Google Shape;187;g22a2321014d_0_228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214" y="2728797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g22a2321014d_0_228"/>
          <p:cNvCxnSpPr>
            <a:stCxn id="184" idx="0"/>
            <a:endCxn id="189" idx="0"/>
          </p:cNvCxnSpPr>
          <p:nvPr/>
        </p:nvCxnSpPr>
        <p:spPr>
          <a:xfrm rot="5400000">
            <a:off x="6712116" y="2997459"/>
            <a:ext cx="1050900" cy="12732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0" name="Google Shape;190;g22a2321014d_0_228"/>
          <p:cNvSpPr txBox="1"/>
          <p:nvPr/>
        </p:nvSpPr>
        <p:spPr>
          <a:xfrm>
            <a:off x="6068986" y="2092484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</a:t>
            </a: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有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り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1" name="Google Shape;191;g22a2321014d_0_228"/>
          <p:cNvSpPr txBox="1"/>
          <p:nvPr/>
        </p:nvSpPr>
        <p:spPr>
          <a:xfrm>
            <a:off x="6967800" y="209247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申込み無し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2" name="Google Shape;192;g22a2321014d_0_228"/>
          <p:cNvSpPr txBox="1"/>
          <p:nvPr/>
        </p:nvSpPr>
        <p:spPr>
          <a:xfrm>
            <a:off x="4639945" y="3120442"/>
            <a:ext cx="1538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関心フェーズへ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3" name="Google Shape;193;g22a2321014d_0_228"/>
          <p:cNvSpPr txBox="1"/>
          <p:nvPr/>
        </p:nvSpPr>
        <p:spPr>
          <a:xfrm>
            <a:off x="5227231" y="4183392"/>
            <a:ext cx="119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リマインド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4" name="Google Shape;194;g22a2321014d_0_228"/>
          <p:cNvSpPr/>
          <p:nvPr/>
        </p:nvSpPr>
        <p:spPr>
          <a:xfrm>
            <a:off x="8857380" y="4163456"/>
            <a:ext cx="321900" cy="318300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95" name="Google Shape;195;g22a2321014d_0_228"/>
          <p:cNvSpPr txBox="1"/>
          <p:nvPr/>
        </p:nvSpPr>
        <p:spPr>
          <a:xfrm>
            <a:off x="6788167" y="335280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クリック有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9" name="Google Shape;189;g22a2321014d_0_228"/>
          <p:cNvSpPr/>
          <p:nvPr/>
        </p:nvSpPr>
        <p:spPr>
          <a:xfrm>
            <a:off x="6361428" y="4159395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96" name="Google Shape;196;g22a2321014d_0_228"/>
          <p:cNvSpPr txBox="1"/>
          <p:nvPr/>
        </p:nvSpPr>
        <p:spPr>
          <a:xfrm>
            <a:off x="8334463" y="4481800"/>
            <a:ext cx="13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何もしない</a:t>
            </a:r>
            <a:endParaRPr sz="1100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(継続的なメール送信)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97" name="Google Shape;197;g22a2321014d_0_228"/>
          <p:cNvSpPr/>
          <p:nvPr/>
        </p:nvSpPr>
        <p:spPr>
          <a:xfrm>
            <a:off x="4833528" y="967546"/>
            <a:ext cx="4400400" cy="4581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関心フェーズ向け資料案内メールや</a:t>
            </a:r>
            <a:endParaRPr sz="1463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63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ウェビナー/セミナー案内メール送信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98" name="Google Shape;198;g22a2321014d_0_228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0787" y="925534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2a2321014d_0_228"/>
          <p:cNvSpPr/>
          <p:nvPr/>
        </p:nvSpPr>
        <p:spPr>
          <a:xfrm>
            <a:off x="4620112" y="825372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00" name="Google Shape;200;g22a2321014d_0_228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0141" y="916818"/>
            <a:ext cx="286984" cy="286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22a2321014d_0_228"/>
          <p:cNvCxnSpPr>
            <a:stCxn id="184" idx="0"/>
            <a:endCxn id="194" idx="0"/>
          </p:cNvCxnSpPr>
          <p:nvPr/>
        </p:nvCxnSpPr>
        <p:spPr>
          <a:xfrm rot="-5400000" flipH="1">
            <a:off x="7918866" y="3063909"/>
            <a:ext cx="1054800" cy="11442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g22a2321014d_0_228"/>
          <p:cNvSpPr/>
          <p:nvPr/>
        </p:nvSpPr>
        <p:spPr>
          <a:xfrm rot="5400000">
            <a:off x="7623216" y="2640309"/>
            <a:ext cx="501900" cy="43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02" name="Google Shape;202;g22a2321014d_0_228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4377" y="2743740"/>
            <a:ext cx="227842" cy="22783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2a2321014d_0_228"/>
          <p:cNvSpPr/>
          <p:nvPr/>
        </p:nvSpPr>
        <p:spPr>
          <a:xfrm>
            <a:off x="404100" y="916818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04" name="Google Shape;204;g22a2321014d_0_228"/>
          <p:cNvSpPr/>
          <p:nvPr/>
        </p:nvSpPr>
        <p:spPr>
          <a:xfrm>
            <a:off x="337670" y="8331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フェーズの条件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05" name="Google Shape;205;g22a2321014d_0_228"/>
          <p:cNvSpPr/>
          <p:nvPr/>
        </p:nvSpPr>
        <p:spPr>
          <a:xfrm>
            <a:off x="404100" y="2815276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06" name="Google Shape;206;g22a2321014d_0_228"/>
          <p:cNvSpPr/>
          <p:nvPr/>
        </p:nvSpPr>
        <p:spPr>
          <a:xfrm>
            <a:off x="436931" y="4713735"/>
            <a:ext cx="3707400" cy="1696500"/>
          </a:xfrm>
          <a:prstGeom prst="roundRect">
            <a:avLst>
              <a:gd name="adj" fmla="val 4466"/>
            </a:avLst>
          </a:prstGeom>
          <a:noFill/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07" name="Google Shape;207;g22a2321014d_0_228"/>
          <p:cNvSpPr/>
          <p:nvPr/>
        </p:nvSpPr>
        <p:spPr>
          <a:xfrm>
            <a:off x="341328" y="2726540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シナリオのゴール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08" name="Google Shape;208;g22a2321014d_0_228"/>
          <p:cNvSpPr/>
          <p:nvPr/>
        </p:nvSpPr>
        <p:spPr>
          <a:xfrm>
            <a:off x="337670" y="4641651"/>
            <a:ext cx="2094000" cy="478800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内容の方針</a:t>
            </a: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09" name="Google Shape;209;g22a2321014d_0_228"/>
          <p:cNvSpPr txBox="1"/>
          <p:nvPr/>
        </p:nvSpPr>
        <p:spPr>
          <a:xfrm>
            <a:off x="660875" y="3329200"/>
            <a:ext cx="328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関心フェーズ向け資料をダウンロードしてもらう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セミナーやウェビナーに参加してもらう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0" name="Google Shape;210;g22a2321014d_0_228"/>
          <p:cNvSpPr txBox="1"/>
          <p:nvPr/>
        </p:nvSpPr>
        <p:spPr>
          <a:xfrm>
            <a:off x="485576" y="5160750"/>
            <a:ext cx="346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関心フェーズ向け資料や記事の案内メール送信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ウェビナーやセミナー案内メール送信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1" name="Google Shape;211;g22a2321014d_0_228"/>
          <p:cNvSpPr txBox="1"/>
          <p:nvPr/>
        </p:nvSpPr>
        <p:spPr>
          <a:xfrm>
            <a:off x="436926" y="1445100"/>
            <a:ext cx="3461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半年以内に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メール内URLを3回以上クリック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ホワイトペーパー等興味フェーズ向け資料をダウンロード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2" name="Google Shape;212;g22a2321014d_0_228"/>
          <p:cNvSpPr txBox="1"/>
          <p:nvPr/>
        </p:nvSpPr>
        <p:spPr>
          <a:xfrm>
            <a:off x="8091520" y="2642255"/>
            <a:ext cx="1538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メールURLクリック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(フォーム到達)</a:t>
            </a:r>
            <a:endParaRPr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pic>
        <p:nvPicPr>
          <p:cNvPr id="213" name="Google Shape;213;g22a2321014d_0_228" descr="ic_mail_black_24dp_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7329" y="4247706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2a2321014d_0_228"/>
          <p:cNvSpPr txBox="1"/>
          <p:nvPr/>
        </p:nvSpPr>
        <p:spPr>
          <a:xfrm>
            <a:off x="7998892" y="335280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クリック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無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5" name="Google Shape;215;g22a2321014d_0_228"/>
          <p:cNvSpPr/>
          <p:nvPr/>
        </p:nvSpPr>
        <p:spPr>
          <a:xfrm rot="5400000">
            <a:off x="6349866" y="4947634"/>
            <a:ext cx="501900" cy="434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F51B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16" name="Google Shape;216;g22a2321014d_0_228" descr="ic_touch_app_black_24dp_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027" y="5051065"/>
            <a:ext cx="227842" cy="227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g22a2321014d_0_228"/>
          <p:cNvCxnSpPr>
            <a:stCxn id="189" idx="2"/>
            <a:endCxn id="215" idx="3"/>
          </p:cNvCxnSpPr>
          <p:nvPr/>
        </p:nvCxnSpPr>
        <p:spPr>
          <a:xfrm rot="-5400000" flipH="1">
            <a:off x="6463278" y="4775745"/>
            <a:ext cx="275700" cy="600"/>
          </a:xfrm>
          <a:prstGeom prst="bentConnector3">
            <a:avLst>
              <a:gd name="adj1" fmla="val 50025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8" name="Google Shape;218;g22a2321014d_0_228"/>
          <p:cNvSpPr/>
          <p:nvPr/>
        </p:nvSpPr>
        <p:spPr>
          <a:xfrm>
            <a:off x="5264272" y="5845007"/>
            <a:ext cx="478800" cy="478800"/>
          </a:xfrm>
          <a:prstGeom prst="rect">
            <a:avLst/>
          </a:prstGeom>
          <a:solidFill>
            <a:srgbClr val="00968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19" name="Google Shape;219;g22a2321014d_0_228" descr="ic_playlist_add_black_24dp_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164" y="5940897"/>
            <a:ext cx="286984" cy="28698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2a2321014d_0_228"/>
          <p:cNvSpPr txBox="1"/>
          <p:nvPr/>
        </p:nvSpPr>
        <p:spPr>
          <a:xfrm>
            <a:off x="4772895" y="6332542"/>
            <a:ext cx="1538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関心フェーズへ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21" name="Google Shape;221;g22a2321014d_0_228"/>
          <p:cNvCxnSpPr>
            <a:stCxn id="215" idx="0"/>
            <a:endCxn id="218" idx="0"/>
          </p:cNvCxnSpPr>
          <p:nvPr/>
        </p:nvCxnSpPr>
        <p:spPr>
          <a:xfrm rot="5400000">
            <a:off x="5837766" y="5081884"/>
            <a:ext cx="429000" cy="1097100"/>
          </a:xfrm>
          <a:prstGeom prst="bentConnector3">
            <a:avLst>
              <a:gd name="adj1" fmla="val 50009"/>
            </a:avLst>
          </a:prstGeom>
          <a:noFill/>
          <a:ln w="2857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2" name="Google Shape;222;g22a2321014d_0_228"/>
          <p:cNvSpPr/>
          <p:nvPr/>
        </p:nvSpPr>
        <p:spPr>
          <a:xfrm>
            <a:off x="7604630" y="5846356"/>
            <a:ext cx="321900" cy="318300"/>
          </a:xfrm>
          <a:prstGeom prst="ellipse">
            <a:avLst/>
          </a:prstGeom>
          <a:solidFill>
            <a:srgbClr val="7B7B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223" name="Google Shape;223;g22a2321014d_0_228"/>
          <p:cNvSpPr txBox="1"/>
          <p:nvPr/>
        </p:nvSpPr>
        <p:spPr>
          <a:xfrm>
            <a:off x="7081713" y="6164700"/>
            <a:ext cx="13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何もしない</a:t>
            </a:r>
            <a:endParaRPr sz="1100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(継続的なメール送信)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cxnSp>
        <p:nvCxnSpPr>
          <p:cNvPr id="224" name="Google Shape;224;g22a2321014d_0_228"/>
          <p:cNvCxnSpPr>
            <a:stCxn id="215" idx="0"/>
            <a:endCxn id="222" idx="0"/>
          </p:cNvCxnSpPr>
          <p:nvPr/>
        </p:nvCxnSpPr>
        <p:spPr>
          <a:xfrm rot="-5400000" flipH="1">
            <a:off x="6968016" y="5048734"/>
            <a:ext cx="430500" cy="1164900"/>
          </a:xfrm>
          <a:prstGeom prst="bentConnector3">
            <a:avLst>
              <a:gd name="adj1" fmla="val 49991"/>
            </a:avLst>
          </a:prstGeom>
          <a:noFill/>
          <a:ln w="28575" cap="flat" cmpd="sng">
            <a:solidFill>
              <a:srgbClr val="7B7B7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5" name="Google Shape;225;g22a2321014d_0_228"/>
          <p:cNvSpPr txBox="1"/>
          <p:nvPr/>
        </p:nvSpPr>
        <p:spPr>
          <a:xfrm>
            <a:off x="5602886" y="5342584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</a:t>
            </a:r>
            <a:r>
              <a:rPr lang="ja-JP" sz="11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有</a:t>
            </a: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り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6" name="Google Shape;226;g22a2321014d_0_228"/>
          <p:cNvSpPr txBox="1"/>
          <p:nvPr/>
        </p:nvSpPr>
        <p:spPr>
          <a:xfrm>
            <a:off x="6733875" y="5367173"/>
            <a:ext cx="89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申込み無し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C_シャノンテンプレート_2013072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A4 210 x 297 mm</PresentationFormat>
  <Paragraphs>197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Noto Sans Symbols</vt:lpstr>
      <vt:lpstr>Meiryo</vt:lpstr>
      <vt:lpstr>游ゴシック</vt:lpstr>
      <vt:lpstr>Arial</vt:lpstr>
      <vt:lpstr>Calibri</vt:lpstr>
      <vt:lpstr>MSC_シャノンテンプレート_20130722</vt:lpstr>
      <vt:lpstr>PowerPoint プレゼンテーション</vt:lpstr>
      <vt:lpstr>PowerPoint プレゼンテーション</vt:lpstr>
      <vt:lpstr>実行アクションと分岐の簡易設計</vt:lpstr>
      <vt:lpstr>PowerPoint プレゼンテーション</vt:lpstr>
      <vt:lpstr>PowerPoint プレゼンテーション</vt:lpstr>
      <vt:lpstr>PowerPoint プレゼンテーション</vt:lpstr>
      <vt:lpstr>チャート図で具体化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Kawashima</dc:creator>
  <cp:lastModifiedBy>三井 基容大</cp:lastModifiedBy>
  <cp:revision>1</cp:revision>
  <dcterms:created xsi:type="dcterms:W3CDTF">2014-01-09T08:47:43Z</dcterms:created>
  <dcterms:modified xsi:type="dcterms:W3CDTF">2023-04-26T10:18:30Z</dcterms:modified>
</cp:coreProperties>
</file>