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51" r:id="rId2"/>
    <p:sldId id="357" r:id="rId3"/>
    <p:sldId id="391" r:id="rId4"/>
    <p:sldId id="380" r:id="rId5"/>
    <p:sldId id="392" r:id="rId6"/>
    <p:sldId id="389" r:id="rId7"/>
    <p:sldId id="383" r:id="rId8"/>
    <p:sldId id="388" r:id="rId9"/>
    <p:sldId id="390" r:id="rId10"/>
    <p:sldId id="387" r:id="rId11"/>
    <p:sldId id="393" r:id="rId12"/>
  </p:sldIdLst>
  <p:sldSz cx="9144000" cy="6858000" type="screen4x3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FFC7F18-C1A5-4E3D-A23F-603794AD507B}">
          <p14:sldIdLst>
            <p14:sldId id="351"/>
            <p14:sldId id="357"/>
            <p14:sldId id="391"/>
            <p14:sldId id="380"/>
            <p14:sldId id="392"/>
            <p14:sldId id="389"/>
            <p14:sldId id="383"/>
            <p14:sldId id="388"/>
            <p14:sldId id="390"/>
            <p14:sldId id="387"/>
            <p14:sldId id="3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66">
          <p15:clr>
            <a:srgbClr val="A4A3A4"/>
          </p15:clr>
        </p15:guide>
        <p15:guide id="2" pos="28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2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9D00"/>
    <a:srgbClr val="00CC00"/>
    <a:srgbClr val="FFFF99"/>
    <a:srgbClr val="FFB02F"/>
    <a:srgbClr val="CC0000"/>
    <a:srgbClr val="FF6600"/>
    <a:srgbClr val="660066"/>
    <a:srgbClr val="445695"/>
    <a:srgbClr val="F1FAFD"/>
    <a:srgbClr val="EAF7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6" autoAdjust="0"/>
    <p:restoredTop sz="93169" autoAdjust="0"/>
  </p:normalViewPr>
  <p:slideViewPr>
    <p:cSldViewPr>
      <p:cViewPr varScale="1">
        <p:scale>
          <a:sx n="101" d="100"/>
          <a:sy n="101" d="100"/>
        </p:scale>
        <p:origin x="2178" y="102"/>
      </p:cViewPr>
      <p:guideLst>
        <p:guide orient="horz" pos="2266"/>
        <p:guide pos="289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-4038" y="-96"/>
      </p:cViewPr>
      <p:guideLst>
        <p:guide orient="horz" pos="4502"/>
        <p:guide pos="310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715348"/>
          </a:xfrm>
          <a:prstGeom prst="rect">
            <a:avLst/>
          </a:prstGeom>
        </p:spPr>
        <p:txBody>
          <a:bodyPr vert="horz" lIns="133051" tIns="66526" rIns="133051" bIns="6652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2"/>
            <a:ext cx="4276254" cy="715348"/>
          </a:xfrm>
          <a:prstGeom prst="rect">
            <a:avLst/>
          </a:prstGeom>
        </p:spPr>
        <p:txBody>
          <a:bodyPr vert="horz" lIns="133051" tIns="66526" rIns="133051" bIns="66526" rtlCol="0"/>
          <a:lstStyle>
            <a:lvl1pPr algn="r">
              <a:defRPr sz="1700"/>
            </a:lvl1pPr>
          </a:lstStyle>
          <a:p>
            <a:fld id="{A004EEFD-87B9-4986-9AA6-04D3530D2D73}" type="datetimeFigureOut">
              <a:rPr kumimoji="1" lang="ja-JP" altLang="en-US" smtClean="0"/>
              <a:t>2017/11/7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13577791"/>
            <a:ext cx="4276255" cy="715346"/>
          </a:xfrm>
          <a:prstGeom prst="rect">
            <a:avLst/>
          </a:prstGeom>
        </p:spPr>
        <p:txBody>
          <a:bodyPr vert="horz" lIns="133051" tIns="66526" rIns="133051" bIns="6652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13577791"/>
            <a:ext cx="4276254" cy="715346"/>
          </a:xfrm>
          <a:prstGeom prst="rect">
            <a:avLst/>
          </a:prstGeom>
        </p:spPr>
        <p:txBody>
          <a:bodyPr vert="horz" lIns="133051" tIns="66526" rIns="133051" bIns="66526" rtlCol="0" anchor="b"/>
          <a:lstStyle>
            <a:lvl1pPr algn="r">
              <a:defRPr sz="1700"/>
            </a:lvl1pPr>
          </a:lstStyle>
          <a:p>
            <a:fld id="{1282E1C6-FF29-4B7F-857F-50F001D192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226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3" cy="714772"/>
          </a:xfrm>
          <a:prstGeom prst="rect">
            <a:avLst/>
          </a:prstGeom>
        </p:spPr>
        <p:txBody>
          <a:bodyPr vert="horz" lIns="133051" tIns="66526" rIns="133051" bIns="6652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9" y="0"/>
            <a:ext cx="4275403" cy="714772"/>
          </a:xfrm>
          <a:prstGeom prst="rect">
            <a:avLst/>
          </a:prstGeom>
        </p:spPr>
        <p:txBody>
          <a:bodyPr vert="horz" lIns="133051" tIns="66526" rIns="133051" bIns="66526" rtlCol="0"/>
          <a:lstStyle>
            <a:lvl1pPr algn="r">
              <a:defRPr sz="1700"/>
            </a:lvl1pPr>
          </a:lstStyle>
          <a:p>
            <a:fld id="{72689C2E-666A-472E-B617-535DFA2252E0}" type="datetimeFigureOut">
              <a:rPr kumimoji="1" lang="ja-JP" altLang="en-US" smtClean="0"/>
              <a:pPr/>
              <a:t>2017/11/7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071563"/>
            <a:ext cx="715168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51" tIns="66526" rIns="133051" bIns="6652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790336"/>
            <a:ext cx="7893050" cy="6432947"/>
          </a:xfrm>
          <a:prstGeom prst="rect">
            <a:avLst/>
          </a:prstGeom>
        </p:spPr>
        <p:txBody>
          <a:bodyPr vert="horz" lIns="133051" tIns="66526" rIns="133051" bIns="6652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13578185"/>
            <a:ext cx="4275403" cy="714772"/>
          </a:xfrm>
          <a:prstGeom prst="rect">
            <a:avLst/>
          </a:prstGeom>
        </p:spPr>
        <p:txBody>
          <a:bodyPr vert="horz" lIns="133051" tIns="66526" rIns="133051" bIns="6652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9" y="13578185"/>
            <a:ext cx="4275403" cy="714772"/>
          </a:xfrm>
          <a:prstGeom prst="rect">
            <a:avLst/>
          </a:prstGeom>
        </p:spPr>
        <p:txBody>
          <a:bodyPr vert="horz" lIns="133051" tIns="66526" rIns="133051" bIns="66526" rtlCol="0" anchor="b"/>
          <a:lstStyle>
            <a:lvl1pPr algn="r">
              <a:defRPr sz="1700"/>
            </a:lvl1pPr>
          </a:lstStyle>
          <a:p>
            <a:fld id="{709DEBEB-A1AF-47B8-AE74-87B22ADF296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008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本質課題</a:t>
            </a:r>
            <a:r>
              <a:rPr kumimoji="1" lang="en-US" altLang="ja-JP" dirty="0" smtClean="0"/>
              <a:t>】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endParaRPr kumimoji="1" lang="en-US" altLang="ja-JP" dirty="0" smtClean="0"/>
          </a:p>
          <a:p>
            <a:pPr marL="171450" indent="-171450">
              <a:buFont typeface="Wingdings" panose="05000000000000000000" pitchFamily="2" charset="2"/>
              <a:buChar char="l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9DEBEB-A1AF-47B8-AE74-87B22ADF2963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セクション ヘッダー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4"/>
            <a:ext cx="9144000" cy="685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24" name="正方形/長方形 23"/>
          <p:cNvSpPr/>
          <p:nvPr userDrawn="1"/>
        </p:nvSpPr>
        <p:spPr>
          <a:xfrm>
            <a:off x="0" y="105879"/>
            <a:ext cx="9144000" cy="6752122"/>
          </a:xfrm>
          <a:prstGeom prst="rect">
            <a:avLst/>
          </a:prstGeom>
          <a:gradFill>
            <a:gsLst>
              <a:gs pos="0">
                <a:schemeClr val="bg1">
                  <a:lumMod val="80000"/>
                  <a:lumOff val="2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25" name="角丸四角形 24"/>
          <p:cNvSpPr/>
          <p:nvPr userDrawn="1"/>
        </p:nvSpPr>
        <p:spPr>
          <a:xfrm>
            <a:off x="102377" y="202134"/>
            <a:ext cx="8939077" cy="6562621"/>
          </a:xfrm>
          <a:prstGeom prst="roundRect">
            <a:avLst>
              <a:gd name="adj" fmla="val 979"/>
            </a:avLst>
          </a:prstGeom>
          <a:solidFill>
            <a:schemeClr val="bg1"/>
          </a:solidFill>
          <a:ln>
            <a:noFill/>
          </a:ln>
          <a:effectLst>
            <a:outerShdw blurRad="101600" sx="102000" sy="102000" algn="ctr" rotWithShape="0">
              <a:prstClr val="black">
                <a:alpha val="6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solidFill>
                <a:srgbClr val="FFFFFF"/>
              </a:solidFill>
            </a:endParaRPr>
          </a:p>
        </p:txBody>
      </p:sp>
      <p:pic>
        <p:nvPicPr>
          <p:cNvPr id="26" name="図 10" descr="Honbun_Header-18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4000" cy="10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図 14" descr="Copyright_big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796" y="6628314"/>
            <a:ext cx="20161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654191" y="6580313"/>
            <a:ext cx="310297" cy="174420"/>
          </a:xfrm>
          <a:prstGeom prst="rect">
            <a:avLst/>
          </a:prstGeom>
        </p:spPr>
        <p:txBody>
          <a:bodyPr vert="horz" lIns="0" tIns="0" rIns="0" bIns="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lumMod val="50000"/>
                    <a:lumOff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>
              <a:defRPr/>
            </a:pPr>
            <a:fld id="{B65E2BE0-115E-4C7E-A6E1-71BFAF216AD3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cxnSp>
        <p:nvCxnSpPr>
          <p:cNvPr id="29" name="直線コネクタ 28"/>
          <p:cNvCxnSpPr/>
          <p:nvPr userDrawn="1"/>
        </p:nvCxnSpPr>
        <p:spPr>
          <a:xfrm>
            <a:off x="94984" y="6576395"/>
            <a:ext cx="8931658" cy="0"/>
          </a:xfrm>
          <a:prstGeom prst="line">
            <a:avLst/>
          </a:prstGeom>
          <a:ln w="6350" cap="sq">
            <a:solidFill>
              <a:schemeClr val="bg1">
                <a:lumMod val="75000"/>
              </a:schemeClr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 userDrawn="1"/>
        </p:nvCxnSpPr>
        <p:spPr>
          <a:xfrm>
            <a:off x="5904148" y="6587735"/>
            <a:ext cx="0" cy="180000"/>
          </a:xfrm>
          <a:prstGeom prst="line">
            <a:avLst/>
          </a:prstGeom>
          <a:ln w="6350" cap="sq">
            <a:solidFill>
              <a:schemeClr val="bg1">
                <a:lumMod val="75000"/>
              </a:schemeClr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片側の 2 つの角を丸めた四角形 31"/>
          <p:cNvSpPr/>
          <p:nvPr userDrawn="1"/>
        </p:nvSpPr>
        <p:spPr>
          <a:xfrm>
            <a:off x="102378" y="452387"/>
            <a:ext cx="8939077" cy="6127728"/>
          </a:xfrm>
          <a:prstGeom prst="round2SameRect">
            <a:avLst>
              <a:gd name="adj1" fmla="val 2855"/>
              <a:gd name="adj2" fmla="val 0"/>
            </a:avLst>
          </a:prstGeom>
          <a:gradFill>
            <a:gsLst>
              <a:gs pos="31000">
                <a:schemeClr val="bg1"/>
              </a:gs>
              <a:gs pos="100000">
                <a:schemeClr val="bg1">
                  <a:alpha val="20000"/>
                  <a:lumMod val="73000"/>
                </a:schemeClr>
              </a:gs>
              <a:gs pos="59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131096" y="2011717"/>
            <a:ext cx="8899968" cy="2785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578955" y="2204864"/>
            <a:ext cx="5649231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000" b="1" u="sng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クライアント名 御中</a:t>
            </a:r>
            <a:endParaRPr kumimoji="1" lang="ja-JP" altLang="en-US" dirty="0"/>
          </a:p>
        </p:txBody>
      </p:sp>
      <p:cxnSp>
        <p:nvCxnSpPr>
          <p:cNvPr id="23" name="直線コネクタ 22"/>
          <p:cNvCxnSpPr/>
          <p:nvPr userDrawn="1"/>
        </p:nvCxnSpPr>
        <p:spPr>
          <a:xfrm>
            <a:off x="927054" y="3862204"/>
            <a:ext cx="73080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プレースホルダー 20"/>
          <p:cNvSpPr>
            <a:spLocks noGrp="1"/>
          </p:cNvSpPr>
          <p:nvPr>
            <p:ph type="body" sz="quarter" idx="13" hasCustomPrompt="1"/>
          </p:nvPr>
        </p:nvSpPr>
        <p:spPr>
          <a:xfrm>
            <a:off x="3031438" y="4077090"/>
            <a:ext cx="3099289" cy="31393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 smtClean="0"/>
              <a:t>Date</a:t>
            </a:r>
            <a:r>
              <a:rPr kumimoji="1" lang="ja-JP" altLang="en-US" dirty="0" smtClean="0"/>
              <a:t>：</a:t>
            </a:r>
            <a:endParaRPr kumimoji="1" lang="ja-JP" altLang="en-US" dirty="0"/>
          </a:p>
        </p:txBody>
      </p:sp>
      <p:sp>
        <p:nvSpPr>
          <p:cNvPr id="35" name="テキスト プレースホルダー 23"/>
          <p:cNvSpPr>
            <a:spLocks noGrp="1"/>
          </p:cNvSpPr>
          <p:nvPr>
            <p:ph type="body" sz="quarter" idx="14" hasCustomPrompt="1"/>
          </p:nvPr>
        </p:nvSpPr>
        <p:spPr>
          <a:xfrm>
            <a:off x="927054" y="3385228"/>
            <a:ext cx="7308057" cy="547842"/>
          </a:xfrm>
          <a:prstGeom prst="rect">
            <a:avLst/>
          </a:prstGeom>
          <a:ln>
            <a:noFill/>
          </a:ln>
        </p:spPr>
        <p:txBody>
          <a:bodyPr wrap="square" anchor="b">
            <a:spAutoFit/>
          </a:bodyPr>
          <a:lstStyle>
            <a:lvl1pPr marL="0" indent="0" algn="ctr">
              <a:buNone/>
              <a:defRPr sz="3200" b="1">
                <a:solidFill>
                  <a:schemeClr val="bg1"/>
                </a:solidFill>
                <a:latin typeface="+mj-ea"/>
                <a:ea typeface="+mj-ea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資料タイトル</a:t>
            </a:r>
            <a:endParaRPr kumimoji="1" lang="ja-JP" altLang="en-US" dirty="0"/>
          </a:p>
        </p:txBody>
      </p:sp>
      <p:sp>
        <p:nvSpPr>
          <p:cNvPr id="36" name="正方形/長方形 35"/>
          <p:cNvSpPr/>
          <p:nvPr userDrawn="1"/>
        </p:nvSpPr>
        <p:spPr>
          <a:xfrm>
            <a:off x="5377178" y="5661248"/>
            <a:ext cx="3496402" cy="523220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800" b="1" i="0" u="none" dirty="0">
                <a:solidFill>
                  <a:schemeClr val="accent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Strictly Confidential</a:t>
            </a:r>
          </a:p>
        </p:txBody>
      </p:sp>
      <p:pic>
        <p:nvPicPr>
          <p:cNvPr id="37" name="Picture 2" descr="C:\Users\ofusa.c@shanon.co.jp\Desktop\SHANON_NewTagLine_Data_1601\PNG\SHANON_NewTagLine_1024x330_r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40" y="5269282"/>
            <a:ext cx="2825270" cy="91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45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_ヘッダー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片側の 2 つの角を丸めた四角形 8"/>
          <p:cNvSpPr/>
          <p:nvPr userDrawn="1"/>
        </p:nvSpPr>
        <p:spPr>
          <a:xfrm>
            <a:off x="102378" y="452387"/>
            <a:ext cx="8939077" cy="6127728"/>
          </a:xfrm>
          <a:prstGeom prst="round2SameRect">
            <a:avLst>
              <a:gd name="adj1" fmla="val 2855"/>
              <a:gd name="adj2" fmla="val 0"/>
            </a:avLst>
          </a:prstGeom>
          <a:gradFill>
            <a:gsLst>
              <a:gs pos="31000">
                <a:schemeClr val="bg1"/>
              </a:gs>
              <a:gs pos="100000">
                <a:schemeClr val="bg1">
                  <a:alpha val="20000"/>
                  <a:lumMod val="73000"/>
                </a:schemeClr>
              </a:gs>
              <a:gs pos="59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3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B748-C34D-4D0F-BA18-1FFBF9F7602E}" type="slidenum">
              <a:rPr lang="ja-JP" altLang="en-US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583580" y="3426083"/>
            <a:ext cx="7990513" cy="0"/>
          </a:xfrm>
          <a:prstGeom prst="line">
            <a:avLst/>
          </a:prstGeom>
          <a:ln w="6350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6261011" y="3440008"/>
            <a:ext cx="2313082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r">
              <a:buFontTx/>
              <a:buNone/>
              <a:defRPr sz="1200" b="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文責：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6815127" y="5030530"/>
            <a:ext cx="1794876" cy="14401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ja-JP" altLang="en-US" sz="1200" b="1" dirty="0">
                <a:solidFill>
                  <a:srgbClr val="000000"/>
                </a:solidFill>
                <a:latin typeface="+mn-ea"/>
                <a:ea typeface="+mn-ea"/>
              </a:rPr>
              <a:t>更新履歴</a:t>
            </a:r>
          </a:p>
        </p:txBody>
      </p:sp>
      <p:sp>
        <p:nvSpPr>
          <p:cNvPr id="17" name="テキスト プレースホルダー 3"/>
          <p:cNvSpPr>
            <a:spLocks noGrp="1"/>
          </p:cNvSpPr>
          <p:nvPr>
            <p:ph type="body" sz="quarter" idx="14" hasCustomPrompt="1"/>
          </p:nvPr>
        </p:nvSpPr>
        <p:spPr>
          <a:xfrm>
            <a:off x="6237241" y="5282888"/>
            <a:ext cx="2313082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r">
              <a:buFontTx/>
              <a:buNone/>
              <a:defRPr sz="1200" b="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初版：</a:t>
            </a:r>
            <a:endParaRPr kumimoji="1" lang="ja-JP" altLang="en-US" dirty="0"/>
          </a:p>
        </p:txBody>
      </p:sp>
      <p:cxnSp>
        <p:nvCxnSpPr>
          <p:cNvPr id="19" name="直線コネクタ 18"/>
          <p:cNvCxnSpPr/>
          <p:nvPr userDrawn="1"/>
        </p:nvCxnSpPr>
        <p:spPr>
          <a:xfrm>
            <a:off x="7230762" y="5282887"/>
            <a:ext cx="1319563" cy="0"/>
          </a:xfrm>
          <a:prstGeom prst="line">
            <a:avLst/>
          </a:prstGeom>
          <a:ln w="6350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583580" y="2947265"/>
            <a:ext cx="7772401" cy="4873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Meiryo UI" pitchFamily="50" charset="-128"/>
              </a:defRPr>
            </a:lvl1pPr>
          </a:lstStyle>
          <a:p>
            <a:pPr marL="0" lvl="0" indent="0">
              <a:spcBef>
                <a:spcPts val="1000"/>
              </a:spcBef>
              <a:buFontTx/>
            </a:pPr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6079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セクション_ヘッダー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片側の 2 つの角を丸めた四角形 8"/>
          <p:cNvSpPr/>
          <p:nvPr userDrawn="1"/>
        </p:nvSpPr>
        <p:spPr>
          <a:xfrm>
            <a:off x="102378" y="452387"/>
            <a:ext cx="8939077" cy="6127728"/>
          </a:xfrm>
          <a:prstGeom prst="round2SameRect">
            <a:avLst>
              <a:gd name="adj1" fmla="val 2855"/>
              <a:gd name="adj2" fmla="val 0"/>
            </a:avLst>
          </a:prstGeom>
          <a:gradFill>
            <a:gsLst>
              <a:gs pos="31000">
                <a:schemeClr val="bg1"/>
              </a:gs>
              <a:gs pos="100000">
                <a:schemeClr val="bg1">
                  <a:alpha val="20000"/>
                  <a:lumMod val="73000"/>
                </a:schemeClr>
              </a:gs>
              <a:gs pos="59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rgbClr val="FFFFFF"/>
              </a:solidFill>
            </a:endParaRPr>
          </a:p>
        </p:txBody>
      </p:sp>
      <p:sp>
        <p:nvSpPr>
          <p:cNvPr id="3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B748-C34D-4D0F-BA18-1FFBF9F7602E}" type="slidenum">
              <a:rPr lang="ja-JP" altLang="en-US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583580" y="3426083"/>
            <a:ext cx="7990513" cy="0"/>
          </a:xfrm>
          <a:prstGeom prst="line">
            <a:avLst/>
          </a:prstGeom>
          <a:ln w="6350" cap="sq">
            <a:solidFill>
              <a:schemeClr val="tx1">
                <a:lumMod val="50000"/>
                <a:lumOff val="50000"/>
              </a:schemeClr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プレースホルダー 3"/>
          <p:cNvSpPr>
            <a:spLocks noGrp="1"/>
          </p:cNvSpPr>
          <p:nvPr>
            <p:ph type="body" sz="quarter" idx="13" hasCustomPrompt="1"/>
          </p:nvPr>
        </p:nvSpPr>
        <p:spPr>
          <a:xfrm>
            <a:off x="6261011" y="3440008"/>
            <a:ext cx="2313082" cy="2616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r">
              <a:buFontTx/>
              <a:buNone/>
              <a:defRPr sz="1200" b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文責：</a:t>
            </a:r>
            <a:endParaRPr kumimoji="1" lang="ja-JP" altLang="en-US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583580" y="2947265"/>
            <a:ext cx="7772401" cy="4873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indent="0">
              <a:spcBef>
                <a:spcPts val="1000"/>
              </a:spcBef>
              <a:buFontTx/>
            </a:pPr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289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B748-C34D-4D0F-BA18-1FFBF9F7602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317989" y="656784"/>
            <a:ext cx="8488010" cy="121828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sz="18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1pPr>
            <a:lvl2pPr marL="541338" indent="-276225"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2pPr>
            <a:lvl3pPr marL="893763" indent="-350838" defTabSz="346075">
              <a:lnSpc>
                <a:spcPct val="100000"/>
              </a:lnSpc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3pPr>
            <a:lvl4pPr marL="720725" indent="-355600">
              <a:buFont typeface="+mj-ea"/>
              <a:buAutoNum type="circleNumDbPlain"/>
              <a:defRPr sz="1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内容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  <p:pic>
        <p:nvPicPr>
          <p:cNvPr id="6" name="図 10" descr="Honbun_Header-18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54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9608" y="2"/>
            <a:ext cx="7772401" cy="548678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819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BB748-C34D-4D0F-BA18-1FFBF9F7602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5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317989" y="656784"/>
            <a:ext cx="8488010" cy="121828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sz="18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1pPr>
            <a:lvl2pPr marL="541338" indent="-276225"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sz="16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2pPr>
            <a:lvl3pPr marL="893763" indent="-350838" defTabSz="346075">
              <a:lnSpc>
                <a:spcPct val="100000"/>
              </a:lnSpc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3pPr>
            <a:lvl4pPr marL="720725" indent="-355600">
              <a:buFont typeface="+mj-ea"/>
              <a:buAutoNum type="circleNumDbPlain"/>
              <a:defRPr sz="1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内容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  <p:pic>
        <p:nvPicPr>
          <p:cNvPr id="6" name="図 10" descr="Honbun_Header-18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548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251520" y="-12032"/>
            <a:ext cx="8041846" cy="5486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buClr>
                <a:schemeClr val="bg1"/>
              </a:buClr>
              <a:buFont typeface="Wingdings 2" pitchFamily="18" charset="2"/>
              <a:buNone/>
              <a:defRPr sz="2400" b="0">
                <a:solidFill>
                  <a:schemeClr val="bg1"/>
                </a:solidFill>
                <a:latin typeface="+mj-ea"/>
                <a:ea typeface="+mj-ea"/>
                <a:cs typeface="Meiryo UI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7650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5"/>
          <p:cNvSpPr>
            <a:spLocks noGrp="1"/>
          </p:cNvSpPr>
          <p:nvPr>
            <p:ph type="sldNum" sz="quarter" idx="10"/>
          </p:nvPr>
        </p:nvSpPr>
        <p:spPr>
          <a:xfrm>
            <a:off x="174211" y="6581600"/>
            <a:ext cx="310297" cy="1744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BB748-C34D-4D0F-BA18-1FFBF9F7602E}" type="slidenum">
              <a:rPr lang="ja-JP" altLang="en-US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317989" y="795827"/>
            <a:ext cx="8488010" cy="104900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sz="16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1pPr>
            <a:lvl2pPr marL="541338" indent="-276225"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sz="12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2pPr>
            <a:lvl3pPr marL="893763" indent="-350838" defTabSz="346075">
              <a:lnSpc>
                <a:spcPct val="100000"/>
              </a:lnSpc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3pPr>
            <a:lvl4pPr marL="720725" indent="-355600">
              <a:buFont typeface="+mj-ea"/>
              <a:buAutoNum type="circleNumDbPlain"/>
              <a:defRPr sz="1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内容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  <p:pic>
        <p:nvPicPr>
          <p:cNvPr id="7" name="図 10" descr="Honbun_Header-18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4000" cy="10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コネクタ 7"/>
          <p:cNvCxnSpPr/>
          <p:nvPr userDrawn="1"/>
        </p:nvCxnSpPr>
        <p:spPr>
          <a:xfrm>
            <a:off x="226086" y="579664"/>
            <a:ext cx="868177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0"/>
          <p:cNvSpPr>
            <a:spLocks noGrp="1"/>
          </p:cNvSpPr>
          <p:nvPr>
            <p:ph type="title"/>
          </p:nvPr>
        </p:nvSpPr>
        <p:spPr>
          <a:xfrm>
            <a:off x="314016" y="274638"/>
            <a:ext cx="8229600" cy="305026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ea"/>
                <a:ea typeface="+mj-ea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1028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 5"/>
          <p:cNvSpPr>
            <a:spLocks noGrp="1"/>
          </p:cNvSpPr>
          <p:nvPr>
            <p:ph type="sldNum" sz="quarter" idx="10"/>
          </p:nvPr>
        </p:nvSpPr>
        <p:spPr>
          <a:xfrm>
            <a:off x="174207" y="6581600"/>
            <a:ext cx="310297" cy="17442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BB748-C34D-4D0F-BA18-1FFBF9F7602E}" type="slidenum">
              <a:rPr lang="ja-JP" altLang="en-US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5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317989" y="795819"/>
            <a:ext cx="8488010" cy="104900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sz="16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1pPr>
            <a:lvl2pPr marL="541338" indent="-276225"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sz="12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2pPr>
            <a:lvl3pPr marL="893763" indent="-350838" defTabSz="346075">
              <a:lnSpc>
                <a:spcPct val="100000"/>
              </a:lnSpc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ea"/>
                <a:ea typeface="+mn-ea"/>
                <a:cs typeface="Meiryo UI" pitchFamily="50" charset="-128"/>
              </a:defRPr>
            </a:lvl3pPr>
            <a:lvl4pPr marL="720725" indent="-355600">
              <a:buFont typeface="+mj-ea"/>
              <a:buAutoNum type="circleNumDbPlain"/>
              <a:defRPr sz="18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内容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テキスト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 hasCustomPrompt="1"/>
          </p:nvPr>
        </p:nvSpPr>
        <p:spPr>
          <a:xfrm>
            <a:off x="497392" y="6605118"/>
            <a:ext cx="8757141" cy="16004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 algn="l">
              <a:buClr>
                <a:schemeClr val="bg1"/>
              </a:buClr>
              <a:buFont typeface="Wingdings 2" pitchFamily="18" charset="2"/>
              <a:buNone/>
              <a:defRPr sz="900" b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タイトル</a:t>
            </a:r>
            <a:endParaRPr kumimoji="1" lang="ja-JP" altLang="en-US" dirty="0"/>
          </a:p>
        </p:txBody>
      </p:sp>
      <p:pic>
        <p:nvPicPr>
          <p:cNvPr id="7" name="図 10" descr="Honbun_Header-18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10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線コネクタ 7"/>
          <p:cNvCxnSpPr/>
          <p:nvPr userDrawn="1"/>
        </p:nvCxnSpPr>
        <p:spPr>
          <a:xfrm>
            <a:off x="226086" y="579664"/>
            <a:ext cx="868177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10"/>
          <p:cNvSpPr>
            <a:spLocks noGrp="1"/>
          </p:cNvSpPr>
          <p:nvPr>
            <p:ph type="title"/>
          </p:nvPr>
        </p:nvSpPr>
        <p:spPr>
          <a:xfrm>
            <a:off x="314016" y="274638"/>
            <a:ext cx="8229600" cy="305026"/>
          </a:xfrm>
          <a:prstGeom prst="rect">
            <a:avLst/>
          </a:prstGeom>
        </p:spPr>
        <p:txBody>
          <a:bodyPr/>
          <a:lstStyle>
            <a:lvl1pPr>
              <a:defRPr sz="2000" b="1">
                <a:latin typeface="+mj-ea"/>
                <a:ea typeface="+mj-ea"/>
                <a:cs typeface="メイリオ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919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40000" y="1260000"/>
            <a:ext cx="8034600" cy="486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SzPct val="100000"/>
              <a:buFontTx/>
              <a:buBlip>
                <a:blip r:embed="rId2"/>
              </a:buBlip>
              <a:defRPr sz="2000">
                <a:latin typeface="+mn-ea"/>
                <a:ea typeface="+mn-ea"/>
              </a:defRPr>
            </a:lvl1pPr>
            <a:lvl2pPr marL="914400" indent="-457200">
              <a:buFontTx/>
              <a:buBlip>
                <a:blip r:embed="rId3"/>
              </a:buBlip>
              <a:defRPr sz="2000">
                <a:latin typeface="+mn-ea"/>
                <a:ea typeface="+mn-ea"/>
              </a:defRPr>
            </a:lvl2pPr>
            <a:lvl3pPr marL="1257300" indent="-342900">
              <a:lnSpc>
                <a:spcPct val="150000"/>
              </a:lnSpc>
              <a:buFont typeface="+mj-lt"/>
              <a:buAutoNum type="arabicPeriod"/>
              <a:defRPr sz="1600">
                <a:latin typeface="+mn-ea"/>
                <a:ea typeface="+mn-ea"/>
              </a:defRPr>
            </a:lvl3pPr>
            <a:lvl4pPr>
              <a:buFontTx/>
              <a:buBlip>
                <a:blip r:embed="rId4"/>
              </a:buBlip>
              <a:defRPr sz="1200">
                <a:latin typeface="+mn-ea"/>
                <a:ea typeface="+mn-ea"/>
              </a:defRPr>
            </a:lvl4pPr>
            <a:lvl5pPr>
              <a:buFontTx/>
              <a:buNone/>
              <a:defRPr sz="1200">
                <a:latin typeface="+mn-ea"/>
                <a:ea typeface="+mn-ea"/>
                <a:cs typeface="Meiryo UI" panose="020B0604030504040204" pitchFamily="50" charset="-128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539750" y="0"/>
            <a:ext cx="8034338" cy="898525"/>
          </a:xfrm>
          <a:prstGeom prst="rect">
            <a:avLst/>
          </a:prstGeo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F2645-EA1F-45F7-B9BF-6F19537A53E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2763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4"/>
            <a:ext cx="9144000" cy="6857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105879"/>
            <a:ext cx="9144000" cy="6752122"/>
          </a:xfrm>
          <a:prstGeom prst="rect">
            <a:avLst/>
          </a:prstGeom>
          <a:gradFill>
            <a:gsLst>
              <a:gs pos="0">
                <a:schemeClr val="bg1">
                  <a:lumMod val="80000"/>
                  <a:lumOff val="2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>
              <a:solidFill>
                <a:srgbClr val="FFFFFF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2377" y="202134"/>
            <a:ext cx="8939077" cy="6562621"/>
          </a:xfrm>
          <a:prstGeom prst="roundRect">
            <a:avLst>
              <a:gd name="adj" fmla="val 979"/>
            </a:avLst>
          </a:prstGeom>
          <a:solidFill>
            <a:schemeClr val="bg1"/>
          </a:solidFill>
          <a:ln>
            <a:noFill/>
          </a:ln>
          <a:effectLst>
            <a:outerShdw blurRad="101600" sx="102000" sy="102000" algn="ctr" rotWithShape="0">
              <a:prstClr val="black">
                <a:alpha val="6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>
              <a:solidFill>
                <a:srgbClr val="FFFFFF"/>
              </a:solidFill>
            </a:endParaRPr>
          </a:p>
        </p:txBody>
      </p:sp>
      <p:pic>
        <p:nvPicPr>
          <p:cNvPr id="9" name="図 10" descr="Honbun_Header-18.jp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0"/>
            <a:ext cx="9144000" cy="105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図 14" descr="Copyright_big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748" y="6628314"/>
            <a:ext cx="20161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618187" y="6580313"/>
            <a:ext cx="310297" cy="174420"/>
          </a:xfrm>
          <a:prstGeom prst="rect">
            <a:avLst/>
          </a:prstGeom>
        </p:spPr>
        <p:txBody>
          <a:bodyPr vert="horz" lIns="0" tIns="0" rIns="0" bIns="0" rtlCol="0" anchor="ctr" anchorCtr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lumMod val="50000"/>
                    <a:lumOff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>
              <a:defRPr/>
            </a:pPr>
            <a:fld id="{B65E2BE0-115E-4C7E-A6E1-71BFAF216AD3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5508104" y="6587735"/>
            <a:ext cx="0" cy="180000"/>
          </a:xfrm>
          <a:prstGeom prst="line">
            <a:avLst/>
          </a:prstGeom>
          <a:ln w="6350" cap="sq">
            <a:solidFill>
              <a:schemeClr val="bg1">
                <a:lumMod val="75000"/>
              </a:schemeClr>
            </a:solidFill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73906" y="6539327"/>
            <a:ext cx="4066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/>
              <a:t>Solution Service Sheet</a:t>
            </a:r>
            <a:endParaRPr kumimoji="1" lang="ja-JP" altLang="en-US" sz="1000" dirty="0"/>
          </a:p>
        </p:txBody>
      </p:sp>
      <p:pic>
        <p:nvPicPr>
          <p:cNvPr id="15" name="Picture 2" descr="C:\Users\ofusa.c@shanon.co.jp\Desktop\SHANON_NewTagLine_Data_1601\PNG\SHANON_NewTagLine_1024x330_r.pn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085" y="6540584"/>
            <a:ext cx="676347" cy="21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正方形/長方形 17"/>
          <p:cNvSpPr/>
          <p:nvPr userDrawn="1"/>
        </p:nvSpPr>
        <p:spPr>
          <a:xfrm>
            <a:off x="4175956" y="6525344"/>
            <a:ext cx="12827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050" i="0" u="none" dirty="0">
                <a:solidFill>
                  <a:schemeClr val="accent1"/>
                </a:solidFill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Strictly Confidential</a:t>
            </a:r>
          </a:p>
        </p:txBody>
      </p:sp>
    </p:spTree>
    <p:extLst>
      <p:ext uri="{BB962C8B-B14F-4D97-AF65-F5344CB8AC3E}">
        <p14:creationId xmlns:p14="http://schemas.microsoft.com/office/powerpoint/2010/main" val="364957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0" r:id="rId3"/>
    <p:sldLayoutId id="2147483675" r:id="rId4"/>
    <p:sldLayoutId id="2147483676" r:id="rId5"/>
    <p:sldLayoutId id="2147483678" r:id="rId6"/>
    <p:sldLayoutId id="2147483679" r:id="rId7"/>
    <p:sldLayoutId id="214748368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1000" b="0" kern="1200">
          <a:solidFill>
            <a:schemeClr val="tx1">
              <a:lumMod val="50000"/>
              <a:lumOff val="50000"/>
            </a:schemeClr>
          </a:solidFill>
          <a:latin typeface="+mn-ea"/>
          <a:ea typeface="+mn-ea"/>
          <a:cs typeface="メイリオ" panose="020B0604030504040204" pitchFamily="50" charset="-128"/>
        </a:defRPr>
      </a:lvl1pPr>
    </p:titleStyle>
    <p:bodyStyle>
      <a:lvl1pPr marL="803275" indent="-803275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lang="ja-JP" altLang="en-US" sz="1800" kern="1200" smtClean="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1pPr>
      <a:lvl2pPr marL="1260475" indent="-995363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lang="ja-JP" altLang="en-US" sz="1600" kern="1200" smtClean="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2pPr>
      <a:lvl3pPr marL="893763" indent="-90488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lang="ja-JP" altLang="en-US" sz="1400" kern="1200" smtClean="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3pPr>
      <a:lvl4pPr marL="2149475" indent="-1674813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lang="ja-JP" altLang="en-US" sz="1200" kern="1200" smtClean="0">
          <a:solidFill>
            <a:schemeClr val="tx1"/>
          </a:solidFill>
          <a:latin typeface="Meiryo UI" pitchFamily="50" charset="-128"/>
          <a:ea typeface="Meiryo UI" pitchFamily="50" charset="-128"/>
          <a:cs typeface="Meiryo UI" pitchFamily="50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lang="en-US" altLang="en-US" sz="1200" kern="1200" dirty="0">
          <a:solidFill>
            <a:schemeClr val="tx1"/>
          </a:solidFill>
          <a:latin typeface="HGPｺﾞｼｯｸM" pitchFamily="50" charset="-128"/>
          <a:ea typeface="HGPｺﾞｼｯｸM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8647200" y="6580800"/>
            <a:ext cx="310297" cy="174420"/>
          </a:xfrm>
        </p:spPr>
        <p:txBody>
          <a:bodyPr/>
          <a:lstStyle/>
          <a:p>
            <a:pPr>
              <a:defRPr/>
            </a:pPr>
            <a:fld id="{B65E2BE0-115E-4C7E-A6E1-71BFAF216AD3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1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7" name="テキスト ボックス 1"/>
          <p:cNvSpPr txBox="1">
            <a:spLocks noChangeArrowheads="1"/>
          </p:cNvSpPr>
          <p:nvPr/>
        </p:nvSpPr>
        <p:spPr bwMode="auto">
          <a:xfrm>
            <a:off x="200016" y="4941168"/>
            <a:ext cx="581214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1000" dirty="0">
                <a:latin typeface="+mn-ea"/>
                <a:ea typeface="+mn-ea"/>
              </a:rPr>
              <a:t>※</a:t>
            </a:r>
            <a:r>
              <a:rPr lang="ja-JP" altLang="en-US" sz="1000" dirty="0">
                <a:latin typeface="+mn-ea"/>
                <a:ea typeface="+mn-ea"/>
              </a:rPr>
              <a:t>本資料では弊社製品 </a:t>
            </a:r>
            <a:r>
              <a:rPr lang="en-US" altLang="ja-JP" sz="1000" dirty="0">
                <a:latin typeface="+mn-ea"/>
                <a:ea typeface="+mn-ea"/>
              </a:rPr>
              <a:t>SHANON MARKETING PLATFORM</a:t>
            </a:r>
            <a:r>
              <a:rPr lang="ja-JP" altLang="en-US" sz="1000" dirty="0">
                <a:latin typeface="+mn-ea"/>
                <a:ea typeface="+mn-ea"/>
              </a:rPr>
              <a:t>を</a:t>
            </a:r>
            <a:r>
              <a:rPr lang="ja-JP" altLang="en-US" sz="1000" dirty="0" smtClean="0">
                <a:latin typeface="+mn-ea"/>
                <a:ea typeface="+mn-ea"/>
              </a:rPr>
              <a:t>、略称</a:t>
            </a:r>
            <a:r>
              <a:rPr lang="ja-JP" altLang="en-US" sz="1000" dirty="0">
                <a:latin typeface="+mn-ea"/>
                <a:ea typeface="+mn-ea"/>
              </a:rPr>
              <a:t>「</a:t>
            </a:r>
            <a:r>
              <a:rPr lang="en-US" altLang="ja-JP" sz="1000" dirty="0">
                <a:latin typeface="+mn-ea"/>
                <a:ea typeface="+mn-ea"/>
              </a:rPr>
              <a:t>SMP</a:t>
            </a:r>
            <a:r>
              <a:rPr lang="ja-JP" altLang="en-US" sz="1000" dirty="0">
                <a:latin typeface="+mn-ea"/>
                <a:ea typeface="+mn-ea"/>
              </a:rPr>
              <a:t>」と記載致して</a:t>
            </a:r>
            <a:r>
              <a:rPr lang="ja-JP" altLang="en-US" sz="1000" dirty="0" smtClean="0">
                <a:latin typeface="+mn-ea"/>
                <a:ea typeface="+mn-ea"/>
              </a:rPr>
              <a:t>おります</a:t>
            </a:r>
            <a:r>
              <a:rPr lang="ja-JP" altLang="en-US" sz="1000" dirty="0">
                <a:latin typeface="+mn-ea"/>
                <a:ea typeface="+mn-ea"/>
              </a:rPr>
              <a:t>。</a:t>
            </a:r>
            <a:endParaRPr lang="en-US" altLang="ja-JP" sz="1000" dirty="0" smtClean="0">
              <a:latin typeface="+mn-ea"/>
              <a:ea typeface="+mn-ea"/>
            </a:endParaRPr>
          </a:p>
        </p:txBody>
      </p:sp>
      <p:sp>
        <p:nvSpPr>
          <p:cNvPr id="10" name="テキスト プレースホルダー 1"/>
          <p:cNvSpPr>
            <a:spLocks noGrp="1"/>
          </p:cNvSpPr>
          <p:nvPr>
            <p:ph type="body" sz="quarter" idx="11"/>
          </p:nvPr>
        </p:nvSpPr>
        <p:spPr>
          <a:xfrm>
            <a:off x="578955" y="2204864"/>
            <a:ext cx="5649231" cy="377026"/>
          </a:xfrm>
        </p:spPr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●●●　御中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3031438" y="4077090"/>
            <a:ext cx="3099289" cy="320088"/>
          </a:xfrm>
        </p:spPr>
        <p:txBody>
          <a:bodyPr/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Date : 2016/1/1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プレースホルダー 3"/>
          <p:cNvSpPr>
            <a:spLocks noGrp="1"/>
          </p:cNvSpPr>
          <p:nvPr>
            <p:ph type="body" sz="quarter" idx="14"/>
          </p:nvPr>
        </p:nvSpPr>
        <p:spPr>
          <a:xfrm>
            <a:off x="927054" y="3385228"/>
            <a:ext cx="7308057" cy="547842"/>
          </a:xfrm>
        </p:spPr>
        <p:txBody>
          <a:bodyPr/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要件定義資料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28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191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10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 smtClean="0">
                <a:cs typeface="Meiryo UI" panose="020B0604030504040204" pitchFamily="50" charset="-128"/>
              </a:rPr>
              <a:t>業務</a:t>
            </a:r>
            <a:r>
              <a:rPr lang="ja-JP" altLang="en-US" dirty="0">
                <a:cs typeface="Meiryo UI" panose="020B0604030504040204" pitchFamily="50" charset="-128"/>
              </a:rPr>
              <a:t>フロー</a:t>
            </a: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324000" y="692696"/>
            <a:ext cx="8136904" cy="313932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b="1" dirty="0" smtClean="0"/>
              <a:t>システム導入後の業務フローについての詳細は、別紙参照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35835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11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314016" y="260648"/>
            <a:ext cx="8229600" cy="305026"/>
          </a:xfrm>
        </p:spPr>
        <p:txBody>
          <a:bodyPr/>
          <a:lstStyle/>
          <a:p>
            <a:pPr marL="342900" indent="-342900"/>
            <a:r>
              <a:rPr lang="ja-JP" altLang="en-US" dirty="0">
                <a:cs typeface="Meiryo UI" panose="020B0604030504040204" pitchFamily="50" charset="-128"/>
              </a:rPr>
              <a:t>導入スケジュール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72947"/>
              </p:ext>
            </p:extLst>
          </p:nvPr>
        </p:nvGraphicFramePr>
        <p:xfrm>
          <a:off x="395536" y="679688"/>
          <a:ext cx="8208915" cy="58456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68054"/>
                <a:gridCol w="1317784"/>
                <a:gridCol w="1370525"/>
                <a:gridCol w="1704177"/>
                <a:gridCol w="684076"/>
                <a:gridCol w="612069"/>
                <a:gridCol w="1026115"/>
                <a:gridCol w="1026115"/>
              </a:tblGrid>
              <a:tr h="252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フェーズ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タスク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詳細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お客様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シャノン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作業開始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作業完了</a:t>
                      </a:r>
                      <a:endParaRPr kumimoji="1" lang="ja-JP" altLang="en-US" sz="1100" dirty="0"/>
                    </a:p>
                  </a:txBody>
                  <a:tcPr anchor="ctr"/>
                </a:tc>
              </a:tr>
              <a:tr h="2089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１</a:t>
                      </a:r>
                      <a:endParaRPr kumimoji="1" lang="en-US" altLang="ja-JP" sz="11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案件共有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2016/4/1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/>
                        <a:t>2016/4/10</a:t>
                      </a:r>
                    </a:p>
                  </a:txBody>
                  <a:tcPr anchor="ctr"/>
                </a:tc>
              </a:tr>
              <a:tr h="2379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２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キックオフ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３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要件定義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業務フロー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要件定義書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740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４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基本設計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DB</a:t>
                      </a:r>
                      <a:r>
                        <a:rPr kumimoji="1" lang="ja-JP" altLang="en-US" sz="1050" dirty="0" smtClean="0"/>
                        <a:t>項目定義書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メール設定書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画面定義書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権限設計書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５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環境準備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SMP</a:t>
                      </a:r>
                      <a:r>
                        <a:rPr kumimoji="1" lang="ja-JP" altLang="en-US" sz="1050" dirty="0" smtClean="0"/>
                        <a:t>環境構築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SMP</a:t>
                      </a:r>
                      <a:r>
                        <a:rPr kumimoji="1" lang="ja-JP" altLang="en-US" sz="1050" dirty="0" smtClean="0"/>
                        <a:t>デモ環境</a:t>
                      </a:r>
                      <a:r>
                        <a:rPr kumimoji="1" lang="en-US" altLang="ja-JP" sz="1050" dirty="0" smtClean="0"/>
                        <a:t>/</a:t>
                      </a:r>
                      <a:r>
                        <a:rPr kumimoji="1" lang="en-US" altLang="ja-JP" sz="1050" dirty="0" err="1" smtClean="0"/>
                        <a:t>SandBox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オプション機能申請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ドメイン設定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ドメイン切り替え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６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制作</a:t>
                      </a:r>
                      <a:endParaRPr kumimoji="1" lang="en-US" altLang="ja-JP" sz="11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設計</a:t>
                      </a:r>
                      <a:endParaRPr kumimoji="1" lang="en-US" altLang="ja-JP" sz="1050" dirty="0" smtClean="0"/>
                    </a:p>
                    <a:p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デザイン</a:t>
                      </a:r>
                      <a:endParaRPr kumimoji="1" lang="en-US" altLang="ja-JP" sz="1050" dirty="0" smtClean="0"/>
                    </a:p>
                    <a:p>
                      <a:endParaRPr kumimoji="1" lang="en-US" altLang="ja-JP" sz="1050" dirty="0" smtClean="0"/>
                    </a:p>
                    <a:p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詳細設計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設定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デザイン素材支給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制作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適用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７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テスト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設計</a:t>
                      </a:r>
                      <a:endParaRPr kumimoji="1" lang="en-US" altLang="ja-JP" sz="1050" dirty="0" smtClean="0"/>
                    </a:p>
                    <a:p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実施</a:t>
                      </a:r>
                      <a:endParaRPr kumimoji="1" lang="en-US" altLang="ja-JP" sz="1050" dirty="0" smtClean="0"/>
                    </a:p>
                    <a:p>
                      <a:endParaRPr kumimoji="1" lang="en-US" altLang="ja-JP" sz="1050" dirty="0" smtClean="0"/>
                    </a:p>
                    <a:p>
                      <a:endParaRPr kumimoji="1" lang="en-US" altLang="ja-JP" sz="1050" dirty="0" smtClean="0"/>
                    </a:p>
                    <a:p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修正対応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テスト計画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ケース作成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単体テスト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結合テスト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総合テスト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受入テスト</a:t>
                      </a:r>
                      <a:endParaRPr kumimoji="1" lang="en-US" altLang="ja-JP" sz="1050" dirty="0" smtClean="0"/>
                    </a:p>
                    <a:p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８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トレーニング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トレーニング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資料制作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実施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９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本番リリース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本番リリース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リリース計画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リリース実施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  <a:tr h="2230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１０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納品</a:t>
                      </a:r>
                      <a:endParaRPr kumimoji="1" lang="ja-JP" alt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納品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成果物提出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✔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22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2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317989" y="795827"/>
            <a:ext cx="8488010" cy="3056221"/>
          </a:xfrm>
        </p:spPr>
        <p:txBody>
          <a:bodyPr/>
          <a:lstStyle/>
          <a:p>
            <a:r>
              <a:rPr lang="ja-JP" altLang="en-US" sz="1800" b="1" dirty="0" smtClean="0"/>
              <a:t>プロジェクト関連事項</a:t>
            </a:r>
            <a:endParaRPr lang="en-US" altLang="ja-JP" sz="1800" b="1" dirty="0" smtClean="0"/>
          </a:p>
          <a:p>
            <a:pPr lvl="1"/>
            <a:r>
              <a:rPr lang="ja-JP" altLang="en-US" sz="1600" b="1" dirty="0" smtClean="0"/>
              <a:t>目的</a:t>
            </a:r>
            <a:endParaRPr lang="en-US" altLang="ja-JP" sz="1600" b="1" dirty="0" smtClean="0"/>
          </a:p>
          <a:p>
            <a:pPr lvl="1"/>
            <a:endParaRPr lang="en-US" altLang="ja-JP" sz="1600" b="1" dirty="0" smtClean="0"/>
          </a:p>
          <a:p>
            <a:r>
              <a:rPr lang="ja-JP" altLang="en-US" sz="1800" b="1" dirty="0" smtClean="0"/>
              <a:t>要件定義事項</a:t>
            </a:r>
            <a:endParaRPr lang="en-US" altLang="ja-JP" sz="1800" b="1" dirty="0" smtClean="0"/>
          </a:p>
          <a:p>
            <a:pPr lvl="1"/>
            <a:r>
              <a:rPr lang="ja-JP" altLang="en-US" sz="1600" b="1" dirty="0"/>
              <a:t>業務要件</a:t>
            </a:r>
            <a:endParaRPr lang="en-US" altLang="ja-JP" sz="1600" b="1" dirty="0"/>
          </a:p>
          <a:p>
            <a:pPr lvl="1"/>
            <a:r>
              <a:rPr lang="ja-JP" altLang="en-US" sz="1600" b="1" dirty="0" smtClean="0"/>
              <a:t>機能要件</a:t>
            </a:r>
            <a:endParaRPr lang="en-US" altLang="ja-JP" sz="1600" b="1" dirty="0" smtClean="0"/>
          </a:p>
          <a:p>
            <a:pPr lvl="1"/>
            <a:r>
              <a:rPr lang="ja-JP" altLang="en-US" sz="1600" b="1" dirty="0" smtClean="0"/>
              <a:t>システム要件</a:t>
            </a:r>
            <a:endParaRPr lang="en-US" altLang="ja-JP" sz="1600" b="1" dirty="0"/>
          </a:p>
          <a:p>
            <a:pPr lvl="1"/>
            <a:r>
              <a:rPr lang="ja-JP" altLang="en-US" sz="1600" b="1" dirty="0" smtClean="0"/>
              <a:t>システム</a:t>
            </a:r>
            <a:r>
              <a:rPr lang="ja-JP" altLang="en-US" sz="1600" b="1" dirty="0" smtClean="0"/>
              <a:t>の</a:t>
            </a:r>
            <a:r>
              <a:rPr lang="ja-JP" altLang="en-US" sz="1600" b="1" dirty="0" smtClean="0"/>
              <a:t>概要</a:t>
            </a:r>
            <a:endParaRPr lang="en-US" altLang="ja-JP" sz="1600" b="1" dirty="0" smtClean="0"/>
          </a:p>
          <a:p>
            <a:pPr lvl="1"/>
            <a:r>
              <a:rPr lang="ja-JP" altLang="en-US" sz="1600" b="1" dirty="0"/>
              <a:t>業務</a:t>
            </a:r>
            <a:r>
              <a:rPr lang="ja-JP" altLang="en-US" sz="1600" b="1" dirty="0" smtClean="0"/>
              <a:t>フロー</a:t>
            </a:r>
            <a:endParaRPr lang="en-US" altLang="ja-JP" sz="1600" b="1" dirty="0" smtClean="0"/>
          </a:p>
          <a:p>
            <a:pPr lvl="1"/>
            <a:r>
              <a:rPr lang="ja-JP" altLang="en-US" sz="1600" b="1" dirty="0"/>
              <a:t>スケジュール</a:t>
            </a:r>
            <a:endParaRPr lang="en-US" altLang="ja-JP" sz="1600" b="1" dirty="0" smtClean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>
                <a:cs typeface="Meiryo UI" panose="020B0604030504040204" pitchFamily="50" charset="-128"/>
              </a:rPr>
              <a:t>目次</a:t>
            </a:r>
          </a:p>
        </p:txBody>
      </p:sp>
    </p:spTree>
    <p:extLst>
      <p:ext uri="{BB962C8B-B14F-4D97-AF65-F5344CB8AC3E}">
        <p14:creationId xmlns:p14="http://schemas.microsoft.com/office/powerpoint/2010/main" val="12287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0313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3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+mj-ea"/>
                <a:ea typeface="+mj-ea"/>
              </a:rPr>
              <a:t>プロジェクト関連事項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51718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191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4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 smtClean="0">
                <a:cs typeface="Meiryo UI" panose="020B0604030504040204" pitchFamily="50" charset="-128"/>
              </a:rPr>
              <a:t>目的</a:t>
            </a:r>
            <a:endParaRPr lang="ja-JP" altLang="en-US" dirty="0">
              <a:cs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95536" y="656692"/>
            <a:ext cx="4298950" cy="400110"/>
            <a:chOff x="395536" y="827420"/>
            <a:chExt cx="4298950" cy="400110"/>
          </a:xfrm>
        </p:grpSpPr>
        <p:sp>
          <p:nvSpPr>
            <p:cNvPr id="6" name="Line 14"/>
            <p:cNvSpPr>
              <a:spLocks noChangeShapeType="1"/>
            </p:cNvSpPr>
            <p:nvPr/>
          </p:nvSpPr>
          <p:spPr bwMode="auto">
            <a:xfrm>
              <a:off x="395536" y="1173793"/>
              <a:ext cx="4298950" cy="0"/>
            </a:xfrm>
            <a:prstGeom prst="line">
              <a:avLst/>
            </a:prstGeom>
            <a:solidFill>
              <a:srgbClr val="0E0E30"/>
            </a:solidFill>
            <a:ln w="9525">
              <a:solidFill>
                <a:srgbClr val="0E0E3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 sz="1600" dirty="0">
                <a:latin typeface="+mn-ea"/>
              </a:endParaRP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397123" y="827420"/>
              <a:ext cx="46038" cy="320973"/>
            </a:xfrm>
            <a:prstGeom prst="rect">
              <a:avLst/>
            </a:prstGeom>
            <a:solidFill>
              <a:srgbClr val="0E0E30"/>
            </a:solidFill>
            <a:ln>
              <a:solidFill>
                <a:srgbClr val="0E0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テキスト ボックス 61"/>
            <p:cNvSpPr txBox="1">
              <a:spLocks noChangeArrowheads="1"/>
            </p:cNvSpPr>
            <p:nvPr/>
          </p:nvSpPr>
          <p:spPr bwMode="auto">
            <a:xfrm flipH="1">
              <a:off x="445716" y="827420"/>
              <a:ext cx="31686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003D81"/>
                </a:buClr>
                <a:buSzPct val="100000"/>
                <a:buBlip>
                  <a:blip r:embed="rId3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Blip>
                  <a:blip r:embed="rId4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2pPr>
              <a:lvl3pPr marL="1143000" indent="-228600" eaLnBrk="0" hangingPunct="0">
                <a:lnSpc>
                  <a:spcPct val="150000"/>
                </a:lnSpc>
                <a:spcBef>
                  <a:spcPct val="20000"/>
                </a:spcBef>
                <a:buFont typeface="Calibri" pitchFamily="34" charset="0"/>
                <a:buAutoNum type="arabicPeriod"/>
                <a:defRPr kumimoji="1" sz="16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Blip>
                  <a:blip r:embed="rId5"/>
                </a:buBlip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b="1" dirty="0">
                  <a:latin typeface="+mn-ea"/>
                  <a:ea typeface="+mn-ea"/>
                </a:rPr>
                <a:t>目的</a:t>
              </a:r>
              <a:endParaRPr lang="en-US" altLang="ja-JP" b="1" dirty="0" smtClean="0">
                <a:latin typeface="+mn-ea"/>
                <a:ea typeface="+mn-ea"/>
              </a:endParaRPr>
            </a:p>
          </p:txBody>
        </p:sp>
      </p:grp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539552" y="1088740"/>
            <a:ext cx="8316924" cy="313932"/>
          </a:xfrm>
        </p:spPr>
        <p:txBody>
          <a:bodyPr/>
          <a:lstStyle/>
          <a:p>
            <a:r>
              <a:rPr lang="ja-JP" altLang="en-US" dirty="0"/>
              <a:t>⇒</a:t>
            </a:r>
            <a:r>
              <a:rPr lang="ja-JP" altLang="en-US" dirty="0" smtClean="0"/>
              <a:t>課題</a:t>
            </a:r>
            <a:r>
              <a:rPr lang="ja-JP" altLang="en-US" dirty="0"/>
              <a:t>に対する対策をすることによって実現したいこと</a:t>
            </a:r>
            <a:endParaRPr lang="en-US" altLang="ja-JP" b="1" dirty="0" smtClean="0"/>
          </a:p>
        </p:txBody>
      </p:sp>
      <p:grpSp>
        <p:nvGrpSpPr>
          <p:cNvPr id="3" name="グループ化 2"/>
          <p:cNvGrpSpPr/>
          <p:nvPr/>
        </p:nvGrpSpPr>
        <p:grpSpPr>
          <a:xfrm>
            <a:off x="935596" y="2050793"/>
            <a:ext cx="3249963" cy="369332"/>
            <a:chOff x="1024640" y="2050793"/>
            <a:chExt cx="3249963" cy="369332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1024640" y="2074973"/>
              <a:ext cx="46038" cy="320973"/>
            </a:xfrm>
            <a:prstGeom prst="rect">
              <a:avLst/>
            </a:prstGeom>
            <a:solidFill>
              <a:srgbClr val="0E0E30"/>
            </a:solidFill>
            <a:ln>
              <a:solidFill>
                <a:srgbClr val="0E0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0" name="テキスト ボックス 61"/>
            <p:cNvSpPr txBox="1">
              <a:spLocks noChangeArrowheads="1"/>
            </p:cNvSpPr>
            <p:nvPr/>
          </p:nvSpPr>
          <p:spPr bwMode="auto">
            <a:xfrm flipH="1">
              <a:off x="1105953" y="2050793"/>
              <a:ext cx="3168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003D81"/>
                </a:buClr>
                <a:buSzPct val="100000"/>
                <a:buBlip>
                  <a:blip r:embed="rId3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Blip>
                  <a:blip r:embed="rId4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2pPr>
              <a:lvl3pPr marL="1143000" indent="-228600" eaLnBrk="0" hangingPunct="0">
                <a:lnSpc>
                  <a:spcPct val="150000"/>
                </a:lnSpc>
                <a:spcBef>
                  <a:spcPct val="20000"/>
                </a:spcBef>
                <a:buFont typeface="Calibri" pitchFamily="34" charset="0"/>
                <a:buAutoNum type="arabicPeriod"/>
                <a:defRPr kumimoji="1" sz="16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Blip>
                  <a:blip r:embed="rId5"/>
                </a:buBlip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 b="1" dirty="0">
                  <a:latin typeface="+mn-ea"/>
                  <a:ea typeface="+mn-ea"/>
                </a:rPr>
                <a:t>現状</a:t>
              </a:r>
            </a:p>
          </p:txBody>
        </p:sp>
      </p:grpSp>
      <p:sp>
        <p:nvSpPr>
          <p:cNvPr id="21" name="テキスト プレースホルダー 8"/>
          <p:cNvSpPr txBox="1">
            <a:spLocks/>
          </p:cNvSpPr>
          <p:nvPr/>
        </p:nvSpPr>
        <p:spPr>
          <a:xfrm>
            <a:off x="935596" y="2420888"/>
            <a:ext cx="7920880" cy="3139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kumimoji="1" lang="ja-JP" altLang="en-US" sz="16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541338" indent="-2762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kumimoji="1" lang="ja-JP" altLang="en-US" sz="12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893763" indent="-350838" algn="l" defTabSz="346075" rtl="0" eaLnBrk="1" latinLnBrk="0" hangingPunct="1">
              <a:lnSpc>
                <a:spcPct val="100000"/>
              </a:lnSpc>
              <a:spcBef>
                <a:spcPts val="500"/>
              </a:spcBef>
              <a:buFont typeface="Arial" pitchFamily="34" charset="0"/>
              <a:buChar char="•"/>
              <a:defRPr kumimoji="1" lang="ja-JP" altLang="en-US" sz="12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720725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ea"/>
              <a:buAutoNum type="circleNumDbPlain"/>
              <a:defRPr kumimoji="1" lang="ja-JP" altLang="en-US" sz="18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kumimoji="1" lang="en-US" altLang="en-US" sz="1200" kern="1200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ea typeface="+mn-ea"/>
              </a:rPr>
              <a:t>⇒お客様の現状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935596" y="3573016"/>
            <a:ext cx="3217243" cy="369332"/>
            <a:chOff x="985783" y="3573016"/>
            <a:chExt cx="3217243" cy="369332"/>
          </a:xfrm>
        </p:grpSpPr>
        <p:sp>
          <p:nvSpPr>
            <p:cNvPr id="26" name="正方形/長方形 25"/>
            <p:cNvSpPr/>
            <p:nvPr/>
          </p:nvSpPr>
          <p:spPr bwMode="auto">
            <a:xfrm>
              <a:off x="985783" y="3573016"/>
              <a:ext cx="46038" cy="320973"/>
            </a:xfrm>
            <a:prstGeom prst="rect">
              <a:avLst/>
            </a:prstGeom>
            <a:solidFill>
              <a:srgbClr val="0E0E30"/>
            </a:solidFill>
            <a:ln>
              <a:solidFill>
                <a:srgbClr val="0E0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7" name="テキスト ボックス 61"/>
            <p:cNvSpPr txBox="1">
              <a:spLocks noChangeArrowheads="1"/>
            </p:cNvSpPr>
            <p:nvPr/>
          </p:nvSpPr>
          <p:spPr bwMode="auto">
            <a:xfrm flipH="1">
              <a:off x="1034376" y="3573016"/>
              <a:ext cx="3168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003D81"/>
                </a:buClr>
                <a:buSzPct val="100000"/>
                <a:buBlip>
                  <a:blip r:embed="rId3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Blip>
                  <a:blip r:embed="rId4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2pPr>
              <a:lvl3pPr marL="1143000" indent="-228600" eaLnBrk="0" hangingPunct="0">
                <a:lnSpc>
                  <a:spcPct val="150000"/>
                </a:lnSpc>
                <a:spcBef>
                  <a:spcPct val="20000"/>
                </a:spcBef>
                <a:buFont typeface="Calibri" pitchFamily="34" charset="0"/>
                <a:buAutoNum type="arabicPeriod"/>
                <a:defRPr kumimoji="1" sz="16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Blip>
                  <a:blip r:embed="rId5"/>
                </a:buBlip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 b="1" dirty="0">
                  <a:latin typeface="+mn-ea"/>
                  <a:ea typeface="+mn-ea"/>
                </a:rPr>
                <a:t>課題</a:t>
              </a:r>
            </a:p>
          </p:txBody>
        </p:sp>
      </p:grpSp>
      <p:sp>
        <p:nvSpPr>
          <p:cNvPr id="28" name="テキスト プレースホルダー 8"/>
          <p:cNvSpPr txBox="1">
            <a:spLocks/>
          </p:cNvSpPr>
          <p:nvPr/>
        </p:nvSpPr>
        <p:spPr>
          <a:xfrm>
            <a:off x="935596" y="3933056"/>
            <a:ext cx="7920880" cy="6124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kumimoji="1" lang="ja-JP" altLang="en-US" sz="16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541338" indent="-2762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kumimoji="1" lang="ja-JP" altLang="en-US" sz="12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893763" indent="-350838" algn="l" defTabSz="346075" rtl="0" eaLnBrk="1" latinLnBrk="0" hangingPunct="1">
              <a:lnSpc>
                <a:spcPct val="100000"/>
              </a:lnSpc>
              <a:spcBef>
                <a:spcPts val="500"/>
              </a:spcBef>
              <a:buFont typeface="Arial" pitchFamily="34" charset="0"/>
              <a:buChar char="•"/>
              <a:defRPr kumimoji="1" lang="ja-JP" altLang="en-US" sz="12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720725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ea"/>
              <a:buAutoNum type="circleNumDbPlain"/>
              <a:defRPr kumimoji="1" lang="ja-JP" altLang="en-US" sz="18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kumimoji="1" lang="en-US" altLang="en-US" sz="1200" kern="1200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ja-JP" altLang="en-US" b="1" dirty="0" smtClean="0">
                <a:latin typeface="+mn-ea"/>
                <a:ea typeface="+mn-ea"/>
              </a:rPr>
              <a:t>⇒</a:t>
            </a:r>
            <a:r>
              <a:rPr lang="ja-JP" altLang="en-US" dirty="0" smtClean="0">
                <a:latin typeface="+mn-ea"/>
                <a:ea typeface="+mn-ea"/>
              </a:rPr>
              <a:t>現状</a:t>
            </a:r>
            <a:r>
              <a:rPr lang="ja-JP" altLang="en-US" dirty="0">
                <a:latin typeface="+mn-ea"/>
                <a:ea typeface="+mn-ea"/>
              </a:rPr>
              <a:t>が孕んでいるお客様がお金を出してまで解決したい</a:t>
            </a:r>
            <a:r>
              <a:rPr lang="ja-JP" altLang="en-US" dirty="0" smtClean="0">
                <a:latin typeface="+mn-ea"/>
                <a:ea typeface="+mn-ea"/>
              </a:rPr>
              <a:t>問題</a:t>
            </a:r>
            <a:endParaRPr lang="ja-JP" altLang="en-US" b="1" dirty="0">
              <a:latin typeface="+mn-ea"/>
              <a:ea typeface="+mn-ea"/>
            </a:endParaRPr>
          </a:p>
          <a:p>
            <a:endParaRPr lang="ja-JP" altLang="en-US" b="1" dirty="0" smtClean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935596" y="5049180"/>
            <a:ext cx="3217243" cy="369332"/>
            <a:chOff x="984746" y="5049180"/>
            <a:chExt cx="3217243" cy="369332"/>
          </a:xfrm>
        </p:grpSpPr>
        <p:sp>
          <p:nvSpPr>
            <p:cNvPr id="29" name="正方形/長方形 28"/>
            <p:cNvSpPr/>
            <p:nvPr/>
          </p:nvSpPr>
          <p:spPr bwMode="auto">
            <a:xfrm>
              <a:off x="984746" y="5049180"/>
              <a:ext cx="46038" cy="320973"/>
            </a:xfrm>
            <a:prstGeom prst="rect">
              <a:avLst/>
            </a:prstGeom>
            <a:solidFill>
              <a:srgbClr val="0E0E30"/>
            </a:solidFill>
            <a:ln>
              <a:solidFill>
                <a:srgbClr val="0E0E3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30" name="テキスト ボックス 61"/>
            <p:cNvSpPr txBox="1">
              <a:spLocks noChangeArrowheads="1"/>
            </p:cNvSpPr>
            <p:nvPr/>
          </p:nvSpPr>
          <p:spPr bwMode="auto">
            <a:xfrm flipH="1">
              <a:off x="1033339" y="5049180"/>
              <a:ext cx="31686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003D81"/>
                </a:buClr>
                <a:buSzPct val="100000"/>
                <a:buBlip>
                  <a:blip r:embed="rId3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Blip>
                  <a:blip r:embed="rId4"/>
                </a:buBlip>
                <a:defRPr kumimoji="1" sz="20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2pPr>
              <a:lvl3pPr marL="1143000" indent="-228600" eaLnBrk="0" hangingPunct="0">
                <a:lnSpc>
                  <a:spcPct val="150000"/>
                </a:lnSpc>
                <a:spcBef>
                  <a:spcPct val="20000"/>
                </a:spcBef>
                <a:buFont typeface="Calibri" pitchFamily="34" charset="0"/>
                <a:buAutoNum type="arabicPeriod"/>
                <a:defRPr kumimoji="1" sz="16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Blip>
                  <a:blip r:embed="rId5"/>
                </a:buBlip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defRPr kumimoji="1" sz="1200">
                  <a:solidFill>
                    <a:schemeClr val="tx1"/>
                  </a:solidFill>
                  <a:latin typeface="HGPｺﾞｼｯｸM" pitchFamily="50" charset="-128"/>
                  <a:ea typeface="HGPｺﾞｼｯｸM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1800" b="1" dirty="0">
                  <a:latin typeface="+mn-ea"/>
                  <a:ea typeface="+mn-ea"/>
                </a:rPr>
                <a:t>対策</a:t>
              </a:r>
            </a:p>
          </p:txBody>
        </p:sp>
      </p:grpSp>
      <p:sp>
        <p:nvSpPr>
          <p:cNvPr id="31" name="テキスト プレースホルダー 8"/>
          <p:cNvSpPr txBox="1">
            <a:spLocks/>
          </p:cNvSpPr>
          <p:nvPr/>
        </p:nvSpPr>
        <p:spPr>
          <a:xfrm>
            <a:off x="935596" y="5419324"/>
            <a:ext cx="7920880" cy="3139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85750" indent="-28575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 2" pitchFamily="18" charset="2"/>
              <a:buChar char=""/>
              <a:defRPr kumimoji="1" lang="ja-JP" altLang="en-US" sz="16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541338" indent="-2762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3"/>
              </a:buClr>
              <a:buFont typeface="Wingdings 3" pitchFamily="18" charset="2"/>
              <a:buChar char=""/>
              <a:defRPr kumimoji="1" lang="ja-JP" altLang="en-US" sz="12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2pPr>
            <a:lvl3pPr marL="893763" indent="-350838" algn="l" defTabSz="346075" rtl="0" eaLnBrk="1" latinLnBrk="0" hangingPunct="1">
              <a:lnSpc>
                <a:spcPct val="100000"/>
              </a:lnSpc>
              <a:spcBef>
                <a:spcPts val="500"/>
              </a:spcBef>
              <a:buFont typeface="Arial" pitchFamily="34" charset="0"/>
              <a:buChar char="•"/>
              <a:defRPr kumimoji="1" lang="ja-JP" altLang="en-US" sz="12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3pPr>
            <a:lvl4pPr marL="720725" indent="-355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+mj-ea"/>
              <a:buAutoNum type="circleNumDbPlain"/>
              <a:defRPr kumimoji="1" lang="ja-JP" altLang="en-US" sz="1800" kern="120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 2" pitchFamily="18" charset="2"/>
              <a:buChar char=""/>
              <a:defRPr kumimoji="1" lang="en-US" altLang="en-US" sz="1200" kern="1200" dirty="0">
                <a:solidFill>
                  <a:schemeClr val="tx1"/>
                </a:solidFill>
                <a:latin typeface="HGPｺﾞｼｯｸM" pitchFamily="50" charset="-128"/>
                <a:ea typeface="HGPｺﾞｼｯｸM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+mn-ea"/>
                <a:ea typeface="+mn-ea"/>
              </a:rPr>
              <a:t>⇒課題</a:t>
            </a:r>
            <a:r>
              <a:rPr lang="ja-JP" altLang="en-US" dirty="0">
                <a:latin typeface="+mn-ea"/>
                <a:ea typeface="+mn-ea"/>
              </a:rPr>
              <a:t>に対する具体的対策＝今回の導入</a:t>
            </a:r>
            <a:r>
              <a:rPr lang="ja-JP" altLang="en-US" dirty="0" smtClean="0">
                <a:latin typeface="+mn-ea"/>
                <a:ea typeface="+mn-ea"/>
              </a:rPr>
              <a:t>の</a:t>
            </a:r>
            <a:r>
              <a:rPr lang="ja-JP" altLang="en-US" dirty="0">
                <a:latin typeface="+mn-ea"/>
                <a:ea typeface="+mn-ea"/>
              </a:rPr>
              <a:t>ゴール</a:t>
            </a:r>
            <a:endParaRPr lang="ja-JP" altLang="en-US" b="1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039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0313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5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+mj-ea"/>
                <a:ea typeface="+mj-ea"/>
              </a:rPr>
              <a:t>要件</a:t>
            </a:r>
            <a:r>
              <a:rPr lang="ja-JP" altLang="en-US" dirty="0" smtClean="0">
                <a:latin typeface="+mj-ea"/>
                <a:ea typeface="+mj-ea"/>
              </a:rPr>
              <a:t>定義事項</a:t>
            </a:r>
            <a:endParaRPr kumimoji="1" lang="ja-JP" altLang="en-US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42208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6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>
                <a:cs typeface="Meiryo UI" panose="020B0604030504040204" pitchFamily="50" charset="-128"/>
              </a:rPr>
              <a:t>業務要件</a:t>
            </a:r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323131" y="692696"/>
            <a:ext cx="8488010" cy="3139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 smtClean="0"/>
              <a:t>下記の</a:t>
            </a:r>
            <a:r>
              <a:rPr lang="ja-JP" altLang="en-US" b="1" dirty="0"/>
              <a:t>業務</a:t>
            </a:r>
            <a:r>
              <a:rPr lang="ja-JP" altLang="en-US" b="1" dirty="0" smtClean="0"/>
              <a:t>を提供いたします。</a:t>
            </a:r>
            <a:endParaRPr lang="en-US" altLang="ja-JP" b="1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338930"/>
              </p:ext>
            </p:extLst>
          </p:nvPr>
        </p:nvGraphicFramePr>
        <p:xfrm>
          <a:off x="395536" y="1124744"/>
          <a:ext cx="8280920" cy="3347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"/>
                <a:gridCol w="1512168"/>
                <a:gridCol w="3852428"/>
                <a:gridCol w="2520280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要件名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業務内容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備考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1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キャンペーン作成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キャンペーンを立ち上げます。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各キャンペーンに各担当者を割り当てます。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2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自動メール配信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自動返信メール設定を行います。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リード申込み完了後に、リード宛て・管理者宛てにメール配信されます。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3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自動メール配信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申込みご案内対象リードの検索条件を登録します。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その条件リードに、</a:t>
                      </a:r>
                      <a:r>
                        <a:rPr kumimoji="1" lang="en-US" altLang="ja-JP" sz="1050" dirty="0" smtClean="0"/>
                        <a:t>(</a:t>
                      </a:r>
                      <a:r>
                        <a:rPr kumimoji="1" lang="ja-JP" altLang="en-US" sz="1050" dirty="0" smtClean="0"/>
                        <a:t>予約</a:t>
                      </a:r>
                      <a:r>
                        <a:rPr kumimoji="1" lang="en-US" altLang="ja-JP" sz="1050" dirty="0" smtClean="0"/>
                        <a:t>)</a:t>
                      </a:r>
                      <a:r>
                        <a:rPr kumimoji="1" lang="ja-JP" altLang="en-US" sz="1050" dirty="0" smtClean="0"/>
                        <a:t>一斉配信メール設定を行います。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4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行動履歴分析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複合検索の</a:t>
                      </a:r>
                      <a:r>
                        <a:rPr kumimoji="1" lang="ja-JP" altLang="en-US" sz="1050" baseline="0" dirty="0" smtClean="0"/>
                        <a:t> </a:t>
                      </a:r>
                      <a:r>
                        <a:rPr kumimoji="1" lang="en-US" altLang="ja-JP" sz="1050" dirty="0" smtClean="0"/>
                        <a:t>[</a:t>
                      </a:r>
                      <a:r>
                        <a:rPr kumimoji="1" lang="ja-JP" altLang="en-US" sz="1050" dirty="0" smtClean="0"/>
                        <a:t>申込み</a:t>
                      </a:r>
                      <a:r>
                        <a:rPr kumimoji="1" lang="en-US" altLang="ja-JP" sz="1050" dirty="0" smtClean="0"/>
                        <a:t>] </a:t>
                      </a:r>
                      <a:r>
                        <a:rPr kumimoji="1" lang="ja-JP" altLang="en-US" sz="1050" dirty="0" smtClean="0"/>
                        <a:t>ブロックより、</a:t>
                      </a:r>
                      <a:r>
                        <a:rPr kumimoji="1" lang="en-US" altLang="ja-JP" sz="1050" dirty="0" smtClean="0"/>
                        <a:t>2</a:t>
                      </a:r>
                      <a:r>
                        <a:rPr kumimoji="1" lang="ja-JP" altLang="en-US" sz="1050" dirty="0" smtClean="0"/>
                        <a:t>回以上申込みがあるリードの検索条件を登録します。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5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スコアリング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上記</a:t>
                      </a:r>
                      <a:r>
                        <a:rPr kumimoji="1" lang="en-US" altLang="ja-JP" sz="1050" dirty="0" smtClean="0"/>
                        <a:t>No.4</a:t>
                      </a:r>
                      <a:r>
                        <a:rPr kumimoji="1" lang="ja-JP" altLang="en-US" sz="1050" dirty="0" err="1" smtClean="0"/>
                        <a:t>で登</a:t>
                      </a:r>
                      <a:r>
                        <a:rPr kumimoji="1" lang="ja-JP" altLang="en-US" sz="1050" dirty="0" smtClean="0"/>
                        <a:t>録した条件を用いて、スコア条件設定をします。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6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レポート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月に</a:t>
                      </a:r>
                      <a:r>
                        <a:rPr kumimoji="1" lang="en-US" altLang="ja-JP" sz="1050" dirty="0" smtClean="0"/>
                        <a:t>1</a:t>
                      </a:r>
                      <a:r>
                        <a:rPr kumimoji="1" lang="ja-JP" altLang="en-US" sz="1050" dirty="0" smtClean="0"/>
                        <a:t>度、リードのトラッキング分析を行うために、レポートを出力します。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7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8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6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7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>
                <a:cs typeface="Meiryo UI" panose="020B0604030504040204" pitchFamily="50" charset="-128"/>
              </a:rPr>
              <a:t>機能要件</a:t>
            </a:r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323131" y="692696"/>
            <a:ext cx="8488010" cy="3139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 smtClean="0"/>
              <a:t>下記の機能を提供いたします。</a:t>
            </a:r>
            <a:endParaRPr lang="en-US" altLang="ja-JP" b="1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859857"/>
              </p:ext>
            </p:extLst>
          </p:nvPr>
        </p:nvGraphicFramePr>
        <p:xfrm>
          <a:off x="395536" y="1124744"/>
          <a:ext cx="8388932" cy="4749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"/>
                <a:gridCol w="972108"/>
                <a:gridCol w="3096344"/>
                <a:gridCol w="1836204"/>
                <a:gridCol w="208823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機能名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機能詳細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対応内容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備考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1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 smtClean="0"/>
                        <a:t>WEB</a:t>
                      </a:r>
                      <a:r>
                        <a:rPr kumimoji="1" lang="ja-JP" altLang="en-US" sz="1100" dirty="0" smtClean="0"/>
                        <a:t>フォーム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下記画面から申込を可能とする。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デザイン・項目は別途設計書で定義。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セミナー詳細画面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申込入力画面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申込確認画面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申込完了画面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左記画面を作成する。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・郵便番号補完あり。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・オートリプライは設定する。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・初期作成テンプレートをベーステンプレートとし、コピー運用する。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・スマホに最適化したデザインを適用する。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2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トラッキング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下記画面からトラッキングを取得可能とする。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申込入力画面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申込確認画面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　</a:t>
                      </a:r>
                      <a:r>
                        <a:rPr kumimoji="1" lang="en-US" altLang="ja-JP" sz="1050" dirty="0" smtClean="0"/>
                        <a:t>-</a:t>
                      </a:r>
                      <a:r>
                        <a:rPr kumimoji="1" lang="ja-JP" altLang="en-US" sz="1050" dirty="0" smtClean="0"/>
                        <a:t>申込完了画面　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左記画面にトラッキングタグを設置する。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3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自動マージ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同一人物による追加の申込があった場合、</a:t>
                      </a:r>
                      <a:r>
                        <a:rPr kumimoji="1" lang="en-US" altLang="ja-JP" sz="1050" dirty="0" smtClean="0"/>
                        <a:t>DB</a:t>
                      </a:r>
                      <a:r>
                        <a:rPr kumimoji="1" lang="ja-JP" altLang="en-US" sz="1050" dirty="0" smtClean="0"/>
                        <a:t>上のリードをマージする。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自動マージの設定を行う。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4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受講票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来場認証用</a:t>
                      </a:r>
                      <a:r>
                        <a:rPr kumimoji="1" lang="en-US" altLang="ja-JP" sz="1050" dirty="0" smtClean="0"/>
                        <a:t>QR</a:t>
                      </a:r>
                      <a:r>
                        <a:rPr kumimoji="1" lang="ja-JP" altLang="en-US" sz="1050" dirty="0" smtClean="0"/>
                        <a:t>コード付きの受講票を出力する。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受講票デザインを作成する。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・バーコード形式は</a:t>
                      </a:r>
                      <a:r>
                        <a:rPr kumimoji="1" lang="en-US" altLang="ja-JP" sz="1050" dirty="0" smtClean="0"/>
                        <a:t>QR</a:t>
                      </a:r>
                      <a:r>
                        <a:rPr kumimoji="1" lang="ja-JP" altLang="en-US" sz="1050" dirty="0" err="1" smtClean="0"/>
                        <a:t>。</a:t>
                      </a:r>
                      <a:endParaRPr kumimoji="1" lang="en-US" altLang="ja-JP" sz="105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・スマホに最適化したデザインを適用する。</a:t>
                      </a:r>
                      <a:endParaRPr kumimoji="1" lang="ja-JP" altLang="en-US" sz="1050" b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5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来場認証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キャンペーン来場時に自動認証する。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各種設定をする。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キャンペーン設定</a:t>
                      </a:r>
                      <a:endParaRPr kumimoji="1" lang="ja-JP" altLang="en-US" sz="105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6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メール配信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リードに対し定期的にメルマガを配信する。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配信リードの検索条件および初回メール配信文面を作成します。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7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配信停止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リードのメルマガ配信停止を可能とします。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配信停止画面を作成する。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8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/>
                        <a:t>権限設定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システム管理者とキャンペーン管理者で利用機能を分けます。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権限設定を行う。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6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8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>
                <a:cs typeface="Meiryo UI" panose="020B0604030504040204" pitchFamily="50" charset="-128"/>
              </a:rPr>
              <a:t>システム要件</a:t>
            </a:r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3"/>
          </p:nvPr>
        </p:nvSpPr>
        <p:spPr>
          <a:xfrm>
            <a:off x="323131" y="692696"/>
            <a:ext cx="8488010" cy="3139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 smtClean="0"/>
              <a:t>下記の設定をいたします。</a:t>
            </a:r>
            <a:endParaRPr lang="en-US" altLang="ja-JP" b="1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228821"/>
              </p:ext>
            </p:extLst>
          </p:nvPr>
        </p:nvGraphicFramePr>
        <p:xfrm>
          <a:off x="395536" y="1088740"/>
          <a:ext cx="8316924" cy="4419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6044"/>
                <a:gridCol w="1368152"/>
                <a:gridCol w="2664296"/>
                <a:gridCol w="1980220"/>
                <a:gridCol w="190821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/>
                        <a:t>No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設定名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設定項目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設定値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備考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288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1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システム設定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「サブキャンペーンの利用」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有効</a:t>
                      </a:r>
                      <a:r>
                        <a:rPr kumimoji="1" lang="en-US" altLang="ja-JP" sz="1050" dirty="0" smtClean="0"/>
                        <a:t>(=1)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288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2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システム設定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「トラッキングの利用」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有効</a:t>
                      </a:r>
                      <a:r>
                        <a:rPr kumimoji="1" lang="en-US" altLang="ja-JP" sz="1050" dirty="0" smtClean="0"/>
                        <a:t>(=1)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288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3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システム設定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</a:t>
                      </a:r>
                      <a:r>
                        <a:rPr kumimoji="1" lang="ja-JP" altLang="en-US" sz="1050" kern="1200" dirty="0" smtClean="0">
                          <a:effectLst/>
                        </a:rPr>
                        <a:t>トラッキング利用ドメイン</a:t>
                      </a:r>
                      <a:r>
                        <a:rPr kumimoji="1" lang="ja-JP" altLang="en-US" sz="1050" dirty="0" smtClean="0"/>
                        <a:t>」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貴社様ランディングページドメイン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288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4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システム設定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「マージ機能の使用」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リードの自動マージ</a:t>
                      </a:r>
                      <a:r>
                        <a:rPr kumimoji="1" lang="en-US" altLang="ja-JP" sz="1050" dirty="0" smtClean="0"/>
                        <a:t>(=3)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  <a:tr h="2417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5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キャンペーン設定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「受講票バーコード</a:t>
                      </a:r>
                      <a:r>
                        <a:rPr kumimoji="1" lang="en-US" altLang="ja-JP" sz="1050" dirty="0" smtClean="0"/>
                        <a:t>ID</a:t>
                      </a:r>
                      <a:r>
                        <a:rPr kumimoji="1" lang="ja-JP" altLang="en-US" sz="1050" dirty="0" smtClean="0"/>
                        <a:t>設定」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リード</a:t>
                      </a:r>
                      <a:r>
                        <a:rPr kumimoji="1" lang="en-US" altLang="ja-JP" sz="1050" dirty="0" smtClean="0"/>
                        <a:t>ID</a:t>
                      </a:r>
                      <a:endParaRPr kumimoji="1" lang="ja-JP" altLang="en-US" sz="105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個別キャンペーンログイン</a:t>
                      </a:r>
                      <a:endParaRPr kumimoji="1" lang="ja-JP" altLang="en-US" sz="1050" b="0" dirty="0"/>
                    </a:p>
                  </a:txBody>
                  <a:tcPr anchor="ctr"/>
                </a:tc>
              </a:tr>
              <a:tr h="252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6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メール設定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以下のカテゴリの設定を行う。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</a:t>
                      </a:r>
                      <a:r>
                        <a:rPr kumimoji="1" lang="ja-JP" altLang="en-US" sz="1050" kern="1200" dirty="0" smtClean="0">
                          <a:effectLst/>
                        </a:rPr>
                        <a:t>申込完了時（リード宛）</a:t>
                      </a:r>
                      <a:endParaRPr kumimoji="1" lang="en-US" altLang="ja-JP" sz="1050" kern="1200" dirty="0" smtClean="0">
                        <a:effectLst/>
                      </a:endParaRPr>
                    </a:p>
                    <a:p>
                      <a:r>
                        <a:rPr kumimoji="1" lang="ja-JP" altLang="en-US" sz="1050" kern="1200" dirty="0" smtClean="0">
                          <a:effectLst/>
                        </a:rPr>
                        <a:t>・申込み完了時（キャンペーン担当者）</a:t>
                      </a:r>
                      <a:endParaRPr kumimoji="1" lang="ja-JP" altLang="en-US" sz="1050" b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別紙資料「メール設定書」をご参照ください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自動メール配信</a:t>
                      </a:r>
                      <a:endParaRPr kumimoji="1" lang="ja-JP" altLang="en-US" sz="1050" b="0" dirty="0"/>
                    </a:p>
                  </a:txBody>
                  <a:tcPr anchor="ctr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7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メール設定</a:t>
                      </a:r>
                      <a:endParaRPr kumimoji="1" lang="ja-JP" altLang="en-US" sz="11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メルマガの設定を行う。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別紙資料「メール設定書」をご参照ください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予約メール配信</a:t>
                      </a:r>
                      <a:endParaRPr kumimoji="1" lang="ja-JP" altLang="en-US" sz="1050" b="0" dirty="0" smtClean="0"/>
                    </a:p>
                  </a:txBody>
                  <a:tcPr anchor="ctr"/>
                </a:tc>
              </a:tr>
              <a:tr h="2520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8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ロール設定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以下のロール設定を行う。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・登録作業者用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・公開担当者用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・運用管理者用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別紙資料「権限設定書」をご参照ください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1100" dirty="0" smtClean="0"/>
                        <a:t>9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グループ設定</a:t>
                      </a:r>
                      <a:endParaRPr kumimoji="1" lang="ja-JP" altLang="en-US" sz="11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以下のグループ設定を行う。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・登録作業者用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・公開担当者用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・運用管理者用</a:t>
                      </a:r>
                      <a:endParaRPr kumimoji="1" lang="en-US" altLang="ja-JP" sz="105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/>
                        <a:t>※</a:t>
                      </a:r>
                      <a:r>
                        <a:rPr kumimoji="1" lang="ja-JP" altLang="en-US" sz="1050" dirty="0" smtClean="0"/>
                        <a:t>別紙資料「権限設定書」をご参照ください</a:t>
                      </a:r>
                      <a:endParaRPr kumimoji="1" lang="en-US" altLang="ja-JP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50" b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48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xfrm>
            <a:off x="8654400" y="6581600"/>
            <a:ext cx="310297" cy="174420"/>
          </a:xfrm>
        </p:spPr>
        <p:txBody>
          <a:bodyPr/>
          <a:lstStyle/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9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ja-JP" altLang="en-US" dirty="0">
                <a:cs typeface="Meiryo UI" panose="020B0604030504040204" pitchFamily="50" charset="-128"/>
              </a:rPr>
              <a:t>システムの概要</a:t>
            </a: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3"/>
          </p:nvPr>
        </p:nvSpPr>
        <p:spPr>
          <a:xfrm>
            <a:off x="324000" y="728700"/>
            <a:ext cx="8136904" cy="3139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 smtClean="0"/>
              <a:t>システムの概要の詳細については</a:t>
            </a:r>
            <a:r>
              <a:rPr lang="ja-JP" altLang="en-US" b="1" dirty="0"/>
              <a:t>、</a:t>
            </a:r>
            <a:r>
              <a:rPr lang="ja-JP" altLang="en-US" b="1" dirty="0" smtClean="0"/>
              <a:t>別紙参照</a:t>
            </a:r>
            <a:endParaRPr lang="ja-JP" altLang="en-US" b="1" dirty="0"/>
          </a:p>
        </p:txBody>
      </p:sp>
      <p:sp>
        <p:nvSpPr>
          <p:cNvPr id="122" name="スライド番号プレースホルダー 1"/>
          <p:cNvSpPr txBox="1">
            <a:spLocks/>
          </p:cNvSpPr>
          <p:nvPr/>
        </p:nvSpPr>
        <p:spPr>
          <a:xfrm>
            <a:off x="174211" y="6581600"/>
            <a:ext cx="310297" cy="174420"/>
          </a:xfrm>
          <a:prstGeom prst="rect">
            <a:avLst/>
          </a:prstGeom>
        </p:spPr>
        <p:txBody>
          <a:bodyPr vert="horz" lIns="0" tIns="0" rIns="0" bIns="0" rtlCol="0" anchor="ctr" anchorCtr="1"/>
          <a:lstStyle>
            <a:defPPr>
              <a:defRPr lang="ja-JP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kumimoji="1" sz="1050" kern="1200">
                <a:solidFill>
                  <a:schemeClr val="tx1">
                    <a:lumMod val="50000"/>
                    <a:lumOff val="50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3FBB748-C34D-4D0F-BA18-1FFBF9F7602E}" type="slidenum">
              <a:rPr lang="ja-JP" altLang="en-US" smtClean="0">
                <a:solidFill>
                  <a:srgbClr val="000000">
                    <a:lumMod val="50000"/>
                    <a:lumOff val="50000"/>
                  </a:srgbClr>
                </a:solidFill>
              </a:rPr>
              <a:pPr>
                <a:defRPr/>
              </a:pPr>
              <a:t>9</a:t>
            </a:fld>
            <a:endParaRPr lang="ja-JP" altLang="en-US" dirty="0">
              <a:solidFill>
                <a:srgbClr val="000000">
                  <a:lumMod val="50000"/>
                  <a:lumOff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お客様向け】EFO_簡易説明資料">
  <a:themeElements>
    <a:clrScheme name="SHANON">
      <a:dk1>
        <a:srgbClr val="000000"/>
      </a:dk1>
      <a:lt1>
        <a:srgbClr val="FFFFFF"/>
      </a:lt1>
      <a:dk2>
        <a:srgbClr val="7F7F7F"/>
      </a:dk2>
      <a:lt2>
        <a:srgbClr val="D9F1FA"/>
      </a:lt2>
      <a:accent1>
        <a:srgbClr val="004896"/>
      </a:accent1>
      <a:accent2>
        <a:srgbClr val="F29300"/>
      </a:accent2>
      <a:accent3>
        <a:srgbClr val="4273B5"/>
      </a:accent3>
      <a:accent4>
        <a:srgbClr val="005C00"/>
      </a:accent4>
      <a:accent5>
        <a:srgbClr val="DA1F28"/>
      </a:accent5>
      <a:accent6>
        <a:srgbClr val="9E1C1C"/>
      </a:accent6>
      <a:hlink>
        <a:srgbClr val="39639D"/>
      </a:hlink>
      <a:folHlink>
        <a:srgbClr val="44B9E8"/>
      </a:folHlink>
    </a:clrScheme>
    <a:fontScheme name="ユーザー定義 1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ANON">
    <a:dk1>
      <a:srgbClr val="000000"/>
    </a:dk1>
    <a:lt1>
      <a:srgbClr val="FFFFFF"/>
    </a:lt1>
    <a:dk2>
      <a:srgbClr val="7F7F7F"/>
    </a:dk2>
    <a:lt2>
      <a:srgbClr val="D9F1FA"/>
    </a:lt2>
    <a:accent1>
      <a:srgbClr val="004896"/>
    </a:accent1>
    <a:accent2>
      <a:srgbClr val="F29300"/>
    </a:accent2>
    <a:accent3>
      <a:srgbClr val="4273B5"/>
    </a:accent3>
    <a:accent4>
      <a:srgbClr val="005C00"/>
    </a:accent4>
    <a:accent5>
      <a:srgbClr val="DA1F28"/>
    </a:accent5>
    <a:accent6>
      <a:srgbClr val="9E1C1C"/>
    </a:accent6>
    <a:hlink>
      <a:srgbClr val="39639D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【お客様向け】EFO_簡易説明資料</Template>
  <TotalTime>9087</TotalTime>
  <Words>888</Words>
  <Application>Microsoft Office PowerPoint</Application>
  <PresentationFormat>画面に合わせる (4:3)</PresentationFormat>
  <Paragraphs>300</Paragraphs>
  <Slides>11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HGPｺﾞｼｯｸM</vt:lpstr>
      <vt:lpstr>Meiryo UI</vt:lpstr>
      <vt:lpstr>ＭＳ Ｐゴシック</vt:lpstr>
      <vt:lpstr>メイリオ</vt:lpstr>
      <vt:lpstr>Arial</vt:lpstr>
      <vt:lpstr>Calibri</vt:lpstr>
      <vt:lpstr>Times New Roman</vt:lpstr>
      <vt:lpstr>Wingdings</vt:lpstr>
      <vt:lpstr>Wingdings 2</vt:lpstr>
      <vt:lpstr>Wingdings 3</vt:lpstr>
      <vt:lpstr>【お客様向け】EFO_簡易説明資料</vt:lpstr>
      <vt:lpstr>PowerPoint プレゼンテーション</vt:lpstr>
      <vt:lpstr>目次</vt:lpstr>
      <vt:lpstr>プロジェクト関連事項</vt:lpstr>
      <vt:lpstr>目的</vt:lpstr>
      <vt:lpstr>要件定義事項</vt:lpstr>
      <vt:lpstr>業務要件</vt:lpstr>
      <vt:lpstr>機能要件</vt:lpstr>
      <vt:lpstr>システム要件</vt:lpstr>
      <vt:lpstr>システムの概要</vt:lpstr>
      <vt:lpstr>業務フロー</vt:lpstr>
      <vt:lpstr>導入スケジュール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Madoka Kinoshita</dc:creator>
  <cp:lastModifiedBy>西山 恵美子</cp:lastModifiedBy>
  <cp:revision>1154</cp:revision>
  <cp:lastPrinted>2016-04-25T07:05:55Z</cp:lastPrinted>
  <dcterms:created xsi:type="dcterms:W3CDTF">2013-07-02T08:57:59Z</dcterms:created>
  <dcterms:modified xsi:type="dcterms:W3CDTF">2017-11-07T06:36:27Z</dcterms:modified>
</cp:coreProperties>
</file>