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71" r:id="rId15"/>
    <p:sldId id="272" r:id="rId16"/>
    <p:sldId id="273" r:id="rId17"/>
    <p:sldId id="274"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FFC7F18-C1A5-4E3D-A23F-603794AD507B}">
          <p14:sldIdLst>
            <p14:sldId id="256"/>
            <p14:sldId id="257"/>
            <p14:sldId id="258"/>
            <p14:sldId id="259"/>
            <p14:sldId id="260"/>
            <p14:sldId id="261"/>
            <p14:sldId id="262"/>
            <p14:sldId id="263"/>
            <p14:sldId id="264"/>
            <p14:sldId id="269"/>
            <p14:sldId id="265"/>
            <p14:sldId id="266"/>
            <p14:sldId id="267"/>
            <p14:sldId id="271"/>
            <p14:sldId id="272"/>
            <p14:sldId id="273"/>
            <p14:sldId id="274"/>
          </p14:sldIdLst>
        </p14:section>
      </p14:sectionLst>
    </p:ext>
    <p:ext uri="{EFAFB233-063F-42B5-8137-9DF3F51BA10A}">
      <p15:sldGuideLst xmlns:p15="http://schemas.microsoft.com/office/powerpoint/2012/main">
        <p15:guide id="1" orient="horz" pos="2273"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4502">
          <p15:clr>
            <a:srgbClr val="A4A3A4"/>
          </p15:clr>
        </p15:guide>
        <p15:guide id="2" pos="3107">
          <p15:clr>
            <a:srgbClr val="A4A3A4"/>
          </p15:clr>
        </p15:guide>
        <p15:guide id="3" orient="horz" pos="3107">
          <p15:clr>
            <a:srgbClr val="A4A3A4"/>
          </p15:clr>
        </p15:guide>
        <p15:guide id="4"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EE"/>
    <a:srgbClr val="FFFFD9"/>
    <a:srgbClr val="FFE5E6"/>
    <a:srgbClr val="FFFFFF"/>
    <a:srgbClr val="F7F6DA"/>
    <a:srgbClr val="B7DAB4"/>
    <a:srgbClr val="8BC387"/>
    <a:srgbClr val="C8F4C2"/>
    <a:srgbClr val="FE9D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6" autoAdjust="0"/>
    <p:restoredTop sz="99000" autoAdjust="0"/>
  </p:normalViewPr>
  <p:slideViewPr>
    <p:cSldViewPr>
      <p:cViewPr varScale="1">
        <p:scale>
          <a:sx n="105" d="100"/>
          <a:sy n="105" d="100"/>
        </p:scale>
        <p:origin x="942" y="90"/>
      </p:cViewPr>
      <p:guideLst>
        <p:guide orient="horz" pos="2273"/>
        <p:guide pos="2903"/>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1" d="100"/>
          <a:sy n="81" d="100"/>
        </p:scale>
        <p:origin x="-4038" y="-96"/>
      </p:cViewPr>
      <p:guideLst>
        <p:guide orient="horz" pos="4502"/>
        <p:guide pos="3107"/>
        <p:guide orient="horz" pos="3107"/>
        <p:guide pos="212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A4F2A1-86D5-40D2-BEA3-AB5D4FD945C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AD09FA12-1195-4FAB-8B62-047C42F75D5D}">
      <dgm:prSet phldrT="[テキスト]" custT="1"/>
      <dgm:spPr/>
      <dgm:t>
        <a:bodyPr/>
        <a:lstStyle/>
        <a:p>
          <a:r>
            <a:rPr kumimoji="1" lang="en-US" altLang="ja-JP" sz="1200" dirty="0" smtClean="0"/>
            <a:t>3.</a:t>
          </a:r>
          <a:r>
            <a:rPr kumimoji="1" lang="ja-JP" altLang="en-US" sz="1200" dirty="0" smtClean="0"/>
            <a:t>配信するメール文面での明確な提示（必須）</a:t>
          </a:r>
          <a:endParaRPr kumimoji="1" lang="ja-JP" altLang="en-US" sz="1200" dirty="0"/>
        </a:p>
      </dgm:t>
    </dgm:pt>
    <dgm:pt modelId="{613959E2-83E3-4BB6-B88F-BD62852BD9EB}" type="parTrans" cxnId="{CA0D2314-848A-4A3D-AD50-EA9FC1E7A24D}">
      <dgm:prSet/>
      <dgm:spPr/>
      <dgm:t>
        <a:bodyPr/>
        <a:lstStyle/>
        <a:p>
          <a:endParaRPr kumimoji="1" lang="ja-JP" altLang="en-US" sz="1200"/>
        </a:p>
      </dgm:t>
    </dgm:pt>
    <dgm:pt modelId="{2D2D27C7-6BF2-4D2E-8A78-2A38B7806CB2}" type="sibTrans" cxnId="{CA0D2314-848A-4A3D-AD50-EA9FC1E7A24D}">
      <dgm:prSet/>
      <dgm:spPr/>
      <dgm:t>
        <a:bodyPr/>
        <a:lstStyle/>
        <a:p>
          <a:endParaRPr kumimoji="1" lang="ja-JP" altLang="en-US" sz="1200"/>
        </a:p>
      </dgm:t>
    </dgm:pt>
    <dgm:pt modelId="{671739B7-C257-4D70-BC9A-06888AF065FE}">
      <dgm:prSet phldrT="[テキスト]" custT="1"/>
      <dgm:spPr>
        <a:solidFill>
          <a:schemeClr val="accent3">
            <a:lumMod val="20000"/>
            <a:lumOff val="80000"/>
            <a:alpha val="90000"/>
          </a:schemeClr>
        </a:solidFill>
      </dgm:spPr>
      <dgm:t>
        <a:bodyPr/>
        <a:lstStyle/>
        <a:p>
          <a:r>
            <a:rPr kumimoji="1" lang="ja-JP" altLang="en-US" sz="1200" dirty="0" smtClean="0"/>
            <a:t>個人情報取得フォームで利用目的と</a:t>
          </a:r>
          <a:r>
            <a:rPr kumimoji="1" lang="en-US" altLang="ja-JP" sz="1200" u="sng" dirty="0" smtClean="0"/>
            <a:t>WEB</a:t>
          </a:r>
          <a:r>
            <a:rPr kumimoji="1" lang="ja-JP" altLang="en-US" sz="1200" u="sng" dirty="0" smtClean="0"/>
            <a:t>閲覧履歴を含めた取得個人情報の種類等のポリシーを明確に表示</a:t>
          </a:r>
          <a:r>
            <a:rPr kumimoji="1" lang="ja-JP" altLang="en-US" sz="1200" dirty="0" smtClean="0"/>
            <a:t>する。</a:t>
          </a:r>
          <a:endParaRPr kumimoji="1" lang="ja-JP" altLang="en-US" sz="1200" dirty="0"/>
        </a:p>
      </dgm:t>
    </dgm:pt>
    <dgm:pt modelId="{7E0B6F38-EFE3-4F08-B11E-0ADAD75A69FB}" type="sibTrans" cxnId="{39889B0A-FFBA-4F6D-AECF-82A344E10A59}">
      <dgm:prSet/>
      <dgm:spPr/>
      <dgm:t>
        <a:bodyPr/>
        <a:lstStyle/>
        <a:p>
          <a:endParaRPr kumimoji="1" lang="ja-JP" altLang="en-US" sz="1200"/>
        </a:p>
      </dgm:t>
    </dgm:pt>
    <dgm:pt modelId="{346A88E4-DDD7-47C3-84B1-6CFC8C014FCC}" type="parTrans" cxnId="{39889B0A-FFBA-4F6D-AECF-82A344E10A59}">
      <dgm:prSet/>
      <dgm:spPr/>
      <dgm:t>
        <a:bodyPr/>
        <a:lstStyle/>
        <a:p>
          <a:endParaRPr kumimoji="1" lang="ja-JP" altLang="en-US" sz="1200"/>
        </a:p>
      </dgm:t>
    </dgm:pt>
    <dgm:pt modelId="{8A056DA1-1B7F-4840-85D2-737585A09F78}">
      <dgm:prSet phldrT="[テキスト]" custT="1"/>
      <dgm:spPr>
        <a:solidFill>
          <a:schemeClr val="bg2">
            <a:lumMod val="50000"/>
          </a:schemeClr>
        </a:solidFill>
      </dgm:spPr>
      <dgm:t>
        <a:bodyPr/>
        <a:lstStyle/>
        <a:p>
          <a:r>
            <a:rPr kumimoji="1" lang="en-US" altLang="ja-JP" sz="1200" dirty="0" smtClean="0"/>
            <a:t>1.</a:t>
          </a:r>
          <a:r>
            <a:rPr kumimoji="1" lang="ja-JP" altLang="en-US" sz="1200" dirty="0" smtClean="0"/>
            <a:t>プライバシーポリシー内容の明確化（任意）</a:t>
          </a:r>
          <a:endParaRPr kumimoji="1" lang="ja-JP" altLang="en-US" sz="1200" dirty="0"/>
        </a:p>
      </dgm:t>
    </dgm:pt>
    <dgm:pt modelId="{02B17642-5DB3-4CF5-BC71-1DB5AD7A0024}" type="sibTrans" cxnId="{A6DF84C7-53AB-4BD4-9E30-5395E863D936}">
      <dgm:prSet/>
      <dgm:spPr/>
      <dgm:t>
        <a:bodyPr/>
        <a:lstStyle/>
        <a:p>
          <a:endParaRPr kumimoji="1" lang="ja-JP" altLang="en-US" sz="1200"/>
        </a:p>
      </dgm:t>
    </dgm:pt>
    <dgm:pt modelId="{562842A2-1199-4001-AB02-24A33D9839F5}" type="parTrans" cxnId="{A6DF84C7-53AB-4BD4-9E30-5395E863D936}">
      <dgm:prSet/>
      <dgm:spPr/>
      <dgm:t>
        <a:bodyPr/>
        <a:lstStyle/>
        <a:p>
          <a:endParaRPr kumimoji="1" lang="ja-JP" altLang="en-US" sz="1200"/>
        </a:p>
      </dgm:t>
    </dgm:pt>
    <dgm:pt modelId="{EAB47F81-4D5C-4B52-AFCF-B1629B543954}">
      <dgm:prSet phldrT="[テキスト]" custT="1"/>
      <dgm:spPr>
        <a:solidFill>
          <a:schemeClr val="bg2">
            <a:alpha val="90000"/>
          </a:schemeClr>
        </a:solidFill>
      </dgm:spPr>
      <dgm:t>
        <a:bodyPr/>
        <a:lstStyle/>
        <a:p>
          <a:r>
            <a:rPr kumimoji="1" lang="ja-JP" altLang="en-US" sz="1200" dirty="0" smtClean="0"/>
            <a:t>プライバシーポリシー内に利用目的と取得個人情報の種類等を明記。</a:t>
          </a:r>
          <a:r>
            <a:rPr lang="ja-JP" altLang="en-US" sz="1200" dirty="0" smtClean="0"/>
            <a:t>取得情報に</a:t>
          </a:r>
          <a:r>
            <a:rPr lang="en-US" altLang="ja-JP" sz="1200" u="sng" dirty="0" smtClean="0"/>
            <a:t>WEB</a:t>
          </a:r>
          <a:r>
            <a:rPr lang="ja-JP" altLang="en-US" sz="1200" u="sng" dirty="0" smtClean="0"/>
            <a:t>閲覧履歴を含む旨も明示</a:t>
          </a:r>
          <a:r>
            <a:rPr lang="ja-JP" altLang="en-US" sz="1200" dirty="0" smtClean="0"/>
            <a:t>する。</a:t>
          </a:r>
          <a:endParaRPr kumimoji="1" lang="ja-JP" altLang="en-US" sz="1200" dirty="0"/>
        </a:p>
      </dgm:t>
    </dgm:pt>
    <dgm:pt modelId="{A68536D6-A25D-43A6-AB72-0FDB5C987F37}" type="parTrans" cxnId="{604655A2-B01B-4868-B651-E4BE52DFE582}">
      <dgm:prSet/>
      <dgm:spPr/>
      <dgm:t>
        <a:bodyPr/>
        <a:lstStyle/>
        <a:p>
          <a:endParaRPr kumimoji="1" lang="ja-JP" altLang="en-US" sz="1200"/>
        </a:p>
      </dgm:t>
    </dgm:pt>
    <dgm:pt modelId="{D4931312-9180-49D4-A69D-0FDB5546DBB3}" type="sibTrans" cxnId="{604655A2-B01B-4868-B651-E4BE52DFE582}">
      <dgm:prSet/>
      <dgm:spPr/>
      <dgm:t>
        <a:bodyPr/>
        <a:lstStyle/>
        <a:p>
          <a:endParaRPr kumimoji="1" lang="ja-JP" altLang="en-US" sz="1200"/>
        </a:p>
      </dgm:t>
    </dgm:pt>
    <dgm:pt modelId="{483BF49E-55F7-4532-9362-80274C70ED3B}">
      <dgm:prSet phldrT="[テキスト]" custT="1"/>
      <dgm:spPr/>
      <dgm:t>
        <a:bodyPr/>
        <a:lstStyle/>
        <a:p>
          <a:r>
            <a:rPr kumimoji="1" lang="en-US" altLang="ja-JP" sz="1200" dirty="0" smtClean="0"/>
            <a:t>2.WEB</a:t>
          </a:r>
          <a:r>
            <a:rPr kumimoji="1" lang="ja-JP" altLang="en-US" sz="1200" dirty="0" smtClean="0"/>
            <a:t>フォームでの明確なポリシー提示（必須）</a:t>
          </a:r>
          <a:endParaRPr kumimoji="1" lang="ja-JP" altLang="en-US" sz="1200" dirty="0"/>
        </a:p>
      </dgm:t>
    </dgm:pt>
    <dgm:pt modelId="{A581FF75-3D98-4DD0-84AF-61DDBAF8963F}" type="parTrans" cxnId="{8DD92923-E334-4DB5-A895-87A8D8051566}">
      <dgm:prSet/>
      <dgm:spPr/>
      <dgm:t>
        <a:bodyPr/>
        <a:lstStyle/>
        <a:p>
          <a:endParaRPr kumimoji="1" lang="ja-JP" altLang="en-US" sz="1200"/>
        </a:p>
      </dgm:t>
    </dgm:pt>
    <dgm:pt modelId="{DD0E0A7B-7031-4FF4-85E7-FC127F19E3F1}" type="sibTrans" cxnId="{8DD92923-E334-4DB5-A895-87A8D8051566}">
      <dgm:prSet/>
      <dgm:spPr/>
      <dgm:t>
        <a:bodyPr/>
        <a:lstStyle/>
        <a:p>
          <a:endParaRPr kumimoji="1" lang="ja-JP" altLang="en-US" sz="1200"/>
        </a:p>
      </dgm:t>
    </dgm:pt>
    <dgm:pt modelId="{F445F2FA-1D9B-4770-8C46-B45430F2D018}">
      <dgm:prSet phldrT="[テキスト]" custT="1"/>
      <dgm:spPr>
        <a:solidFill>
          <a:schemeClr val="accent3">
            <a:lumMod val="20000"/>
            <a:lumOff val="80000"/>
            <a:alpha val="90000"/>
          </a:schemeClr>
        </a:solidFill>
      </dgm:spPr>
      <dgm:t>
        <a:bodyPr/>
        <a:lstStyle/>
        <a:p>
          <a:r>
            <a:rPr kumimoji="1" lang="en-US" altLang="ja-JP" sz="1200" dirty="0" smtClean="0"/>
            <a:t>SMP</a:t>
          </a:r>
          <a:r>
            <a:rPr kumimoji="1" lang="ja-JP" altLang="en-US" sz="1200" dirty="0" smtClean="0"/>
            <a:t>から配信する</a:t>
          </a:r>
          <a:r>
            <a:rPr kumimoji="1" lang="ja-JP" altLang="en-US" sz="1200" u="sng" dirty="0" smtClean="0"/>
            <a:t>メール文中にも</a:t>
          </a:r>
          <a:r>
            <a:rPr kumimoji="1" lang="ja-JP" altLang="en-US" sz="1200" dirty="0" smtClean="0"/>
            <a:t>文中の</a:t>
          </a:r>
          <a:r>
            <a:rPr kumimoji="1" lang="en-US" altLang="ja-JP" sz="1200" dirty="0" smtClean="0"/>
            <a:t>URL</a:t>
          </a:r>
          <a:r>
            <a:rPr kumimoji="1" lang="ja-JP" altLang="en-US" sz="1200" dirty="0" smtClean="0"/>
            <a:t>をクリックした際に</a:t>
          </a:r>
          <a:r>
            <a:rPr kumimoji="1" lang="en-US" altLang="ja-JP" sz="1200" u="sng" dirty="0" smtClean="0"/>
            <a:t>WEB</a:t>
          </a:r>
          <a:r>
            <a:rPr kumimoji="1" lang="ja-JP" altLang="en-US" sz="1200" u="sng" dirty="0" smtClean="0"/>
            <a:t>閲覧履歴の取得が開始される旨明記</a:t>
          </a:r>
          <a:r>
            <a:rPr kumimoji="1" lang="ja-JP" altLang="en-US" sz="1200" dirty="0" smtClean="0"/>
            <a:t>する。</a:t>
          </a:r>
          <a:endParaRPr kumimoji="1" lang="ja-JP" altLang="en-US" sz="1200" dirty="0"/>
        </a:p>
      </dgm:t>
    </dgm:pt>
    <dgm:pt modelId="{F5699D9C-6196-4378-888B-663B489964C5}" type="parTrans" cxnId="{A55CFDDA-8A08-4A5F-9A32-3EDC8F100793}">
      <dgm:prSet/>
      <dgm:spPr/>
      <dgm:t>
        <a:bodyPr/>
        <a:lstStyle/>
        <a:p>
          <a:endParaRPr kumimoji="1" lang="ja-JP" altLang="en-US" sz="1200"/>
        </a:p>
      </dgm:t>
    </dgm:pt>
    <dgm:pt modelId="{916E62ED-1711-4FC4-9EB7-E989BE488DD0}" type="sibTrans" cxnId="{A55CFDDA-8A08-4A5F-9A32-3EDC8F100793}">
      <dgm:prSet/>
      <dgm:spPr/>
      <dgm:t>
        <a:bodyPr/>
        <a:lstStyle/>
        <a:p>
          <a:endParaRPr kumimoji="1" lang="ja-JP" altLang="en-US" sz="1200"/>
        </a:p>
      </dgm:t>
    </dgm:pt>
    <dgm:pt modelId="{A19DFB51-7B40-4615-898D-C65228A736F2}">
      <dgm:prSet phldrT="[テキスト]" custT="1"/>
      <dgm:spPr>
        <a:solidFill>
          <a:srgbClr val="003399">
            <a:alpha val="89804"/>
          </a:srgbClr>
        </a:solidFill>
      </dgm:spPr>
      <dgm:t>
        <a:bodyPr/>
        <a:lstStyle/>
        <a:p>
          <a:r>
            <a:rPr kumimoji="1" lang="en-US" altLang="ja-JP" sz="1200" dirty="0" smtClean="0"/>
            <a:t>4.</a:t>
          </a:r>
          <a:r>
            <a:rPr kumimoji="1" lang="ja-JP" altLang="en-US" sz="1200" dirty="0" smtClean="0"/>
            <a:t>オプトアウト方法の提示（必須）</a:t>
          </a:r>
          <a:endParaRPr kumimoji="1" lang="ja-JP" altLang="en-US" sz="1200" dirty="0"/>
        </a:p>
      </dgm:t>
    </dgm:pt>
    <dgm:pt modelId="{97431A86-460A-41AF-802F-F295660D0EAC}" type="parTrans" cxnId="{80346FAF-373B-497C-A437-E9FD3A94DE1E}">
      <dgm:prSet/>
      <dgm:spPr/>
      <dgm:t>
        <a:bodyPr/>
        <a:lstStyle/>
        <a:p>
          <a:endParaRPr kumimoji="1" lang="ja-JP" altLang="en-US" sz="1200"/>
        </a:p>
      </dgm:t>
    </dgm:pt>
    <dgm:pt modelId="{AA2A7F8A-276D-4BEC-A36C-582EFF329163}" type="sibTrans" cxnId="{80346FAF-373B-497C-A437-E9FD3A94DE1E}">
      <dgm:prSet/>
      <dgm:spPr/>
      <dgm:t>
        <a:bodyPr/>
        <a:lstStyle/>
        <a:p>
          <a:endParaRPr kumimoji="1" lang="ja-JP" altLang="en-US" sz="1200"/>
        </a:p>
      </dgm:t>
    </dgm:pt>
    <dgm:pt modelId="{74CCA4FF-FD1C-4750-81E5-4E47F05E7131}">
      <dgm:prSet phldrT="[テキスト]" custT="1"/>
      <dgm:spPr>
        <a:solidFill>
          <a:srgbClr val="003399">
            <a:alpha val="89804"/>
          </a:srgbClr>
        </a:solidFill>
      </dgm:spPr>
      <dgm:t>
        <a:bodyPr/>
        <a:lstStyle/>
        <a:p>
          <a:r>
            <a:rPr kumimoji="1" lang="ja-JP" altLang="en-US" sz="1200" dirty="0" smtClean="0"/>
            <a:t>メールおよびフォームで</a:t>
          </a:r>
          <a:r>
            <a:rPr kumimoji="1" lang="ja-JP" altLang="en-US" sz="1200" u="sng" dirty="0" smtClean="0"/>
            <a:t>オプトアウト方法（または個人情報の削除方法）</a:t>
          </a:r>
          <a:r>
            <a:rPr kumimoji="1" lang="ja-JP" altLang="en-US" sz="1200" dirty="0" smtClean="0"/>
            <a:t>を提示している</a:t>
          </a:r>
          <a:endParaRPr kumimoji="1" lang="ja-JP" altLang="en-US" sz="1200" dirty="0"/>
        </a:p>
      </dgm:t>
    </dgm:pt>
    <dgm:pt modelId="{1A42DF87-71AE-41A9-BE96-AE4FF73A41BE}" type="parTrans" cxnId="{C1748707-D998-45CD-AA82-A692C72253EE}">
      <dgm:prSet/>
      <dgm:spPr/>
      <dgm:t>
        <a:bodyPr/>
        <a:lstStyle/>
        <a:p>
          <a:endParaRPr kumimoji="1" lang="ja-JP" altLang="en-US"/>
        </a:p>
      </dgm:t>
    </dgm:pt>
    <dgm:pt modelId="{8361F2A4-FD17-4FA4-A2DC-F3B1703555B7}" type="sibTrans" cxnId="{C1748707-D998-45CD-AA82-A692C72253EE}">
      <dgm:prSet/>
      <dgm:spPr/>
      <dgm:t>
        <a:bodyPr/>
        <a:lstStyle/>
        <a:p>
          <a:endParaRPr kumimoji="1" lang="ja-JP" altLang="en-US"/>
        </a:p>
      </dgm:t>
    </dgm:pt>
    <dgm:pt modelId="{9D758223-BCE6-4F07-86AC-FEBF27CECE4C}" type="pres">
      <dgm:prSet presAssocID="{B6A4F2A1-86D5-40D2-BEA3-AB5D4FD945CC}" presName="Name0" presStyleCnt="0">
        <dgm:presLayoutVars>
          <dgm:dir/>
          <dgm:animLvl val="lvl"/>
          <dgm:resizeHandles val="exact"/>
        </dgm:presLayoutVars>
      </dgm:prSet>
      <dgm:spPr/>
      <dgm:t>
        <a:bodyPr/>
        <a:lstStyle/>
        <a:p>
          <a:endParaRPr kumimoji="1" lang="ja-JP" altLang="en-US"/>
        </a:p>
      </dgm:t>
    </dgm:pt>
    <dgm:pt modelId="{6B12C7CC-1533-4EB7-80D6-38416DE8A02B}" type="pres">
      <dgm:prSet presAssocID="{8A056DA1-1B7F-4840-85D2-737585A09F78}" presName="composite" presStyleCnt="0"/>
      <dgm:spPr/>
      <dgm:t>
        <a:bodyPr/>
        <a:lstStyle/>
        <a:p>
          <a:endParaRPr kumimoji="1" lang="ja-JP" altLang="en-US"/>
        </a:p>
      </dgm:t>
    </dgm:pt>
    <dgm:pt modelId="{7ED71D07-72B8-43E6-A3F3-F760A4351DE0}" type="pres">
      <dgm:prSet presAssocID="{8A056DA1-1B7F-4840-85D2-737585A09F78}" presName="parTx" presStyleLbl="alignNode1" presStyleIdx="0" presStyleCnt="4">
        <dgm:presLayoutVars>
          <dgm:chMax val="0"/>
          <dgm:chPref val="0"/>
          <dgm:bulletEnabled val="1"/>
        </dgm:presLayoutVars>
      </dgm:prSet>
      <dgm:spPr/>
      <dgm:t>
        <a:bodyPr/>
        <a:lstStyle/>
        <a:p>
          <a:endParaRPr kumimoji="1" lang="ja-JP" altLang="en-US"/>
        </a:p>
      </dgm:t>
    </dgm:pt>
    <dgm:pt modelId="{2777802C-BF18-4447-AE9E-0302F4368A50}" type="pres">
      <dgm:prSet presAssocID="{8A056DA1-1B7F-4840-85D2-737585A09F78}" presName="desTx" presStyleLbl="alignAccFollowNode1" presStyleIdx="0" presStyleCnt="4">
        <dgm:presLayoutVars>
          <dgm:bulletEnabled val="1"/>
        </dgm:presLayoutVars>
      </dgm:prSet>
      <dgm:spPr/>
      <dgm:t>
        <a:bodyPr/>
        <a:lstStyle/>
        <a:p>
          <a:endParaRPr kumimoji="1" lang="ja-JP" altLang="en-US"/>
        </a:p>
      </dgm:t>
    </dgm:pt>
    <dgm:pt modelId="{45092557-2D1D-4AD4-83EC-AE8E3E3D71AC}" type="pres">
      <dgm:prSet presAssocID="{02B17642-5DB3-4CF5-BC71-1DB5AD7A0024}" presName="space" presStyleCnt="0"/>
      <dgm:spPr/>
      <dgm:t>
        <a:bodyPr/>
        <a:lstStyle/>
        <a:p>
          <a:endParaRPr kumimoji="1" lang="ja-JP" altLang="en-US"/>
        </a:p>
      </dgm:t>
    </dgm:pt>
    <dgm:pt modelId="{2ABAEFE5-9212-4F9C-99ED-A76449A0EDEE}" type="pres">
      <dgm:prSet presAssocID="{483BF49E-55F7-4532-9362-80274C70ED3B}" presName="composite" presStyleCnt="0"/>
      <dgm:spPr/>
      <dgm:t>
        <a:bodyPr/>
        <a:lstStyle/>
        <a:p>
          <a:endParaRPr kumimoji="1" lang="ja-JP" altLang="en-US"/>
        </a:p>
      </dgm:t>
    </dgm:pt>
    <dgm:pt modelId="{96987577-7A5B-4C81-89BA-8AD7EA81CA56}" type="pres">
      <dgm:prSet presAssocID="{483BF49E-55F7-4532-9362-80274C70ED3B}" presName="parTx" presStyleLbl="alignNode1" presStyleIdx="1" presStyleCnt="4">
        <dgm:presLayoutVars>
          <dgm:chMax val="0"/>
          <dgm:chPref val="0"/>
          <dgm:bulletEnabled val="1"/>
        </dgm:presLayoutVars>
      </dgm:prSet>
      <dgm:spPr/>
      <dgm:t>
        <a:bodyPr/>
        <a:lstStyle/>
        <a:p>
          <a:endParaRPr kumimoji="1" lang="ja-JP" altLang="en-US"/>
        </a:p>
      </dgm:t>
    </dgm:pt>
    <dgm:pt modelId="{435D4901-0B25-42D9-A6DC-A523AB1676DB}" type="pres">
      <dgm:prSet presAssocID="{483BF49E-55F7-4532-9362-80274C70ED3B}" presName="desTx" presStyleLbl="alignAccFollowNode1" presStyleIdx="1" presStyleCnt="4">
        <dgm:presLayoutVars>
          <dgm:bulletEnabled val="1"/>
        </dgm:presLayoutVars>
      </dgm:prSet>
      <dgm:spPr/>
      <dgm:t>
        <a:bodyPr/>
        <a:lstStyle/>
        <a:p>
          <a:endParaRPr kumimoji="1" lang="ja-JP" altLang="en-US"/>
        </a:p>
      </dgm:t>
    </dgm:pt>
    <dgm:pt modelId="{D2AD2B76-E224-4216-AE1E-5F4F92A5416A}" type="pres">
      <dgm:prSet presAssocID="{DD0E0A7B-7031-4FF4-85E7-FC127F19E3F1}" presName="space" presStyleCnt="0"/>
      <dgm:spPr/>
      <dgm:t>
        <a:bodyPr/>
        <a:lstStyle/>
        <a:p>
          <a:endParaRPr kumimoji="1" lang="ja-JP" altLang="en-US"/>
        </a:p>
      </dgm:t>
    </dgm:pt>
    <dgm:pt modelId="{592363C2-7933-4CCA-AEE8-C88666C4D759}" type="pres">
      <dgm:prSet presAssocID="{AD09FA12-1195-4FAB-8B62-047C42F75D5D}" presName="composite" presStyleCnt="0"/>
      <dgm:spPr/>
      <dgm:t>
        <a:bodyPr/>
        <a:lstStyle/>
        <a:p>
          <a:endParaRPr kumimoji="1" lang="ja-JP" altLang="en-US"/>
        </a:p>
      </dgm:t>
    </dgm:pt>
    <dgm:pt modelId="{AB25ECF2-DF08-4A17-8982-725A07A88F7A}" type="pres">
      <dgm:prSet presAssocID="{AD09FA12-1195-4FAB-8B62-047C42F75D5D}" presName="parTx" presStyleLbl="alignNode1" presStyleIdx="2" presStyleCnt="4">
        <dgm:presLayoutVars>
          <dgm:chMax val="0"/>
          <dgm:chPref val="0"/>
          <dgm:bulletEnabled val="1"/>
        </dgm:presLayoutVars>
      </dgm:prSet>
      <dgm:spPr/>
      <dgm:t>
        <a:bodyPr/>
        <a:lstStyle/>
        <a:p>
          <a:endParaRPr kumimoji="1" lang="ja-JP" altLang="en-US"/>
        </a:p>
      </dgm:t>
    </dgm:pt>
    <dgm:pt modelId="{95FCC1E3-7BAC-4DE2-97C9-EFD7642901C8}" type="pres">
      <dgm:prSet presAssocID="{AD09FA12-1195-4FAB-8B62-047C42F75D5D}" presName="desTx" presStyleLbl="alignAccFollowNode1" presStyleIdx="2" presStyleCnt="4">
        <dgm:presLayoutVars>
          <dgm:bulletEnabled val="1"/>
        </dgm:presLayoutVars>
      </dgm:prSet>
      <dgm:spPr/>
      <dgm:t>
        <a:bodyPr/>
        <a:lstStyle/>
        <a:p>
          <a:endParaRPr kumimoji="1" lang="ja-JP" altLang="en-US"/>
        </a:p>
      </dgm:t>
    </dgm:pt>
    <dgm:pt modelId="{63BC2AEA-DB24-49F6-B078-869842A4583A}" type="pres">
      <dgm:prSet presAssocID="{2D2D27C7-6BF2-4D2E-8A78-2A38B7806CB2}" presName="space" presStyleCnt="0"/>
      <dgm:spPr/>
      <dgm:t>
        <a:bodyPr/>
        <a:lstStyle/>
        <a:p>
          <a:endParaRPr kumimoji="1" lang="ja-JP" altLang="en-US"/>
        </a:p>
      </dgm:t>
    </dgm:pt>
    <dgm:pt modelId="{614F24F7-D21E-435F-BE7F-829FD5840EA4}" type="pres">
      <dgm:prSet presAssocID="{A19DFB51-7B40-4615-898D-C65228A736F2}" presName="composite" presStyleCnt="0"/>
      <dgm:spPr/>
      <dgm:t>
        <a:bodyPr/>
        <a:lstStyle/>
        <a:p>
          <a:endParaRPr kumimoji="1" lang="ja-JP" altLang="en-US"/>
        </a:p>
      </dgm:t>
    </dgm:pt>
    <dgm:pt modelId="{4CA31E9C-26C0-4D85-8720-20D3D4141CE9}" type="pres">
      <dgm:prSet presAssocID="{A19DFB51-7B40-4615-898D-C65228A736F2}" presName="parTx" presStyleLbl="alignNode1" presStyleIdx="3" presStyleCnt="4">
        <dgm:presLayoutVars>
          <dgm:chMax val="0"/>
          <dgm:chPref val="0"/>
          <dgm:bulletEnabled val="1"/>
        </dgm:presLayoutVars>
      </dgm:prSet>
      <dgm:spPr/>
      <dgm:t>
        <a:bodyPr/>
        <a:lstStyle/>
        <a:p>
          <a:endParaRPr kumimoji="1" lang="ja-JP" altLang="en-US"/>
        </a:p>
      </dgm:t>
    </dgm:pt>
    <dgm:pt modelId="{29D2953E-93A9-4F86-AF9C-0352CA95312A}" type="pres">
      <dgm:prSet presAssocID="{A19DFB51-7B40-4615-898D-C65228A736F2}" presName="desTx" presStyleLbl="alignAccFollowNode1" presStyleIdx="3" presStyleCnt="4">
        <dgm:presLayoutVars>
          <dgm:bulletEnabled val="1"/>
        </dgm:presLayoutVars>
      </dgm:prSet>
      <dgm:spPr>
        <a:solidFill>
          <a:schemeClr val="accent3">
            <a:lumMod val="20000"/>
            <a:lumOff val="80000"/>
            <a:alpha val="90000"/>
          </a:schemeClr>
        </a:solidFill>
      </dgm:spPr>
      <dgm:t>
        <a:bodyPr/>
        <a:lstStyle/>
        <a:p>
          <a:endParaRPr kumimoji="1" lang="ja-JP" altLang="en-US"/>
        </a:p>
      </dgm:t>
    </dgm:pt>
  </dgm:ptLst>
  <dgm:cxnLst>
    <dgm:cxn modelId="{39889B0A-FFBA-4F6D-AECF-82A344E10A59}" srcId="{483BF49E-55F7-4532-9362-80274C70ED3B}" destId="{671739B7-C257-4D70-BC9A-06888AF065FE}" srcOrd="0" destOrd="0" parTransId="{346A88E4-DDD7-47C3-84B1-6CFC8C014FCC}" sibTransId="{7E0B6F38-EFE3-4F08-B11E-0ADAD75A69FB}"/>
    <dgm:cxn modelId="{AB4BE61D-F626-4458-AF4F-042BCCAFCD28}" type="presOf" srcId="{F445F2FA-1D9B-4770-8C46-B45430F2D018}" destId="{95FCC1E3-7BAC-4DE2-97C9-EFD7642901C8}" srcOrd="0" destOrd="0" presId="urn:microsoft.com/office/officeart/2005/8/layout/hList1"/>
    <dgm:cxn modelId="{A55CFDDA-8A08-4A5F-9A32-3EDC8F100793}" srcId="{AD09FA12-1195-4FAB-8B62-047C42F75D5D}" destId="{F445F2FA-1D9B-4770-8C46-B45430F2D018}" srcOrd="0" destOrd="0" parTransId="{F5699D9C-6196-4378-888B-663B489964C5}" sibTransId="{916E62ED-1711-4FC4-9EB7-E989BE488DD0}"/>
    <dgm:cxn modelId="{27D294D1-1E9F-4E1E-9D27-8DD3B33C8AAD}" type="presOf" srcId="{B6A4F2A1-86D5-40D2-BEA3-AB5D4FD945CC}" destId="{9D758223-BCE6-4F07-86AC-FEBF27CECE4C}" srcOrd="0" destOrd="0" presId="urn:microsoft.com/office/officeart/2005/8/layout/hList1"/>
    <dgm:cxn modelId="{A6DF84C7-53AB-4BD4-9E30-5395E863D936}" srcId="{B6A4F2A1-86D5-40D2-BEA3-AB5D4FD945CC}" destId="{8A056DA1-1B7F-4840-85D2-737585A09F78}" srcOrd="0" destOrd="0" parTransId="{562842A2-1199-4001-AB02-24A33D9839F5}" sibTransId="{02B17642-5DB3-4CF5-BC71-1DB5AD7A0024}"/>
    <dgm:cxn modelId="{F4B99D50-AEA9-42F7-9396-DBB85EDD15E2}" type="presOf" srcId="{671739B7-C257-4D70-BC9A-06888AF065FE}" destId="{435D4901-0B25-42D9-A6DC-A523AB1676DB}" srcOrd="0" destOrd="0" presId="urn:microsoft.com/office/officeart/2005/8/layout/hList1"/>
    <dgm:cxn modelId="{EC1E989C-D14A-40B6-B910-E92B589EC6A3}" type="presOf" srcId="{8A056DA1-1B7F-4840-85D2-737585A09F78}" destId="{7ED71D07-72B8-43E6-A3F3-F760A4351DE0}" srcOrd="0" destOrd="0" presId="urn:microsoft.com/office/officeart/2005/8/layout/hList1"/>
    <dgm:cxn modelId="{CA0D2314-848A-4A3D-AD50-EA9FC1E7A24D}" srcId="{B6A4F2A1-86D5-40D2-BEA3-AB5D4FD945CC}" destId="{AD09FA12-1195-4FAB-8B62-047C42F75D5D}" srcOrd="2" destOrd="0" parTransId="{613959E2-83E3-4BB6-B88F-BD62852BD9EB}" sibTransId="{2D2D27C7-6BF2-4D2E-8A78-2A38B7806CB2}"/>
    <dgm:cxn modelId="{604655A2-B01B-4868-B651-E4BE52DFE582}" srcId="{8A056DA1-1B7F-4840-85D2-737585A09F78}" destId="{EAB47F81-4D5C-4B52-AFCF-B1629B543954}" srcOrd="0" destOrd="0" parTransId="{A68536D6-A25D-43A6-AB72-0FDB5C987F37}" sibTransId="{D4931312-9180-49D4-A69D-0FDB5546DBB3}"/>
    <dgm:cxn modelId="{7DBD313F-CEF2-49C6-987E-E0C716F1D921}" type="presOf" srcId="{74CCA4FF-FD1C-4750-81E5-4E47F05E7131}" destId="{29D2953E-93A9-4F86-AF9C-0352CA95312A}" srcOrd="0" destOrd="0" presId="urn:microsoft.com/office/officeart/2005/8/layout/hList1"/>
    <dgm:cxn modelId="{64C53869-1D31-4EBB-BEB9-1211CC6D8853}" type="presOf" srcId="{EAB47F81-4D5C-4B52-AFCF-B1629B543954}" destId="{2777802C-BF18-4447-AE9E-0302F4368A50}" srcOrd="0" destOrd="0" presId="urn:microsoft.com/office/officeart/2005/8/layout/hList1"/>
    <dgm:cxn modelId="{9E9BAD1A-C249-4654-A200-347745588148}" type="presOf" srcId="{AD09FA12-1195-4FAB-8B62-047C42F75D5D}" destId="{AB25ECF2-DF08-4A17-8982-725A07A88F7A}" srcOrd="0" destOrd="0" presId="urn:microsoft.com/office/officeart/2005/8/layout/hList1"/>
    <dgm:cxn modelId="{01514315-2359-4C72-A6A7-5AECD2DE6DEE}" type="presOf" srcId="{A19DFB51-7B40-4615-898D-C65228A736F2}" destId="{4CA31E9C-26C0-4D85-8720-20D3D4141CE9}" srcOrd="0" destOrd="0" presId="urn:microsoft.com/office/officeart/2005/8/layout/hList1"/>
    <dgm:cxn modelId="{C1748707-D998-45CD-AA82-A692C72253EE}" srcId="{A19DFB51-7B40-4615-898D-C65228A736F2}" destId="{74CCA4FF-FD1C-4750-81E5-4E47F05E7131}" srcOrd="0" destOrd="0" parTransId="{1A42DF87-71AE-41A9-BE96-AE4FF73A41BE}" sibTransId="{8361F2A4-FD17-4FA4-A2DC-F3B1703555B7}"/>
    <dgm:cxn modelId="{8DD92923-E334-4DB5-A895-87A8D8051566}" srcId="{B6A4F2A1-86D5-40D2-BEA3-AB5D4FD945CC}" destId="{483BF49E-55F7-4532-9362-80274C70ED3B}" srcOrd="1" destOrd="0" parTransId="{A581FF75-3D98-4DD0-84AF-61DDBAF8963F}" sibTransId="{DD0E0A7B-7031-4FF4-85E7-FC127F19E3F1}"/>
    <dgm:cxn modelId="{80346FAF-373B-497C-A437-E9FD3A94DE1E}" srcId="{B6A4F2A1-86D5-40D2-BEA3-AB5D4FD945CC}" destId="{A19DFB51-7B40-4615-898D-C65228A736F2}" srcOrd="3" destOrd="0" parTransId="{97431A86-460A-41AF-802F-F295660D0EAC}" sibTransId="{AA2A7F8A-276D-4BEC-A36C-582EFF329163}"/>
    <dgm:cxn modelId="{4F5D728F-0D9F-44B9-855E-F3385F1AE6BB}" type="presOf" srcId="{483BF49E-55F7-4532-9362-80274C70ED3B}" destId="{96987577-7A5B-4C81-89BA-8AD7EA81CA56}" srcOrd="0" destOrd="0" presId="urn:microsoft.com/office/officeart/2005/8/layout/hList1"/>
    <dgm:cxn modelId="{0952B625-4298-48C4-9FEE-D22BCCB76BF6}" type="presParOf" srcId="{9D758223-BCE6-4F07-86AC-FEBF27CECE4C}" destId="{6B12C7CC-1533-4EB7-80D6-38416DE8A02B}" srcOrd="0" destOrd="0" presId="urn:microsoft.com/office/officeart/2005/8/layout/hList1"/>
    <dgm:cxn modelId="{DB37D4BD-EC41-4D2E-9210-211AE3BEA0A6}" type="presParOf" srcId="{6B12C7CC-1533-4EB7-80D6-38416DE8A02B}" destId="{7ED71D07-72B8-43E6-A3F3-F760A4351DE0}" srcOrd="0" destOrd="0" presId="urn:microsoft.com/office/officeart/2005/8/layout/hList1"/>
    <dgm:cxn modelId="{3EDB0FBE-DE82-4F49-8A7D-64F52F5B56FE}" type="presParOf" srcId="{6B12C7CC-1533-4EB7-80D6-38416DE8A02B}" destId="{2777802C-BF18-4447-AE9E-0302F4368A50}" srcOrd="1" destOrd="0" presId="urn:microsoft.com/office/officeart/2005/8/layout/hList1"/>
    <dgm:cxn modelId="{54268511-3A15-4F1E-BC8E-80CA0F6BE08B}" type="presParOf" srcId="{9D758223-BCE6-4F07-86AC-FEBF27CECE4C}" destId="{45092557-2D1D-4AD4-83EC-AE8E3E3D71AC}" srcOrd="1" destOrd="0" presId="urn:microsoft.com/office/officeart/2005/8/layout/hList1"/>
    <dgm:cxn modelId="{8E202578-4709-408B-A776-984B6F8DC42D}" type="presParOf" srcId="{9D758223-BCE6-4F07-86AC-FEBF27CECE4C}" destId="{2ABAEFE5-9212-4F9C-99ED-A76449A0EDEE}" srcOrd="2" destOrd="0" presId="urn:microsoft.com/office/officeart/2005/8/layout/hList1"/>
    <dgm:cxn modelId="{2DAD4F99-4A4C-4E37-9C29-26EB676EC455}" type="presParOf" srcId="{2ABAEFE5-9212-4F9C-99ED-A76449A0EDEE}" destId="{96987577-7A5B-4C81-89BA-8AD7EA81CA56}" srcOrd="0" destOrd="0" presId="urn:microsoft.com/office/officeart/2005/8/layout/hList1"/>
    <dgm:cxn modelId="{48A99FC0-2DF5-4955-B5C8-AE71D872598B}" type="presParOf" srcId="{2ABAEFE5-9212-4F9C-99ED-A76449A0EDEE}" destId="{435D4901-0B25-42D9-A6DC-A523AB1676DB}" srcOrd="1" destOrd="0" presId="urn:microsoft.com/office/officeart/2005/8/layout/hList1"/>
    <dgm:cxn modelId="{C7D97A06-A795-442C-B950-2F0CFB328C03}" type="presParOf" srcId="{9D758223-BCE6-4F07-86AC-FEBF27CECE4C}" destId="{D2AD2B76-E224-4216-AE1E-5F4F92A5416A}" srcOrd="3" destOrd="0" presId="urn:microsoft.com/office/officeart/2005/8/layout/hList1"/>
    <dgm:cxn modelId="{8310D9B6-72D2-41AE-9E96-D46783221120}" type="presParOf" srcId="{9D758223-BCE6-4F07-86AC-FEBF27CECE4C}" destId="{592363C2-7933-4CCA-AEE8-C88666C4D759}" srcOrd="4" destOrd="0" presId="urn:microsoft.com/office/officeart/2005/8/layout/hList1"/>
    <dgm:cxn modelId="{AEF1AD5E-F989-41E5-8438-C399F9F89F76}" type="presParOf" srcId="{592363C2-7933-4CCA-AEE8-C88666C4D759}" destId="{AB25ECF2-DF08-4A17-8982-725A07A88F7A}" srcOrd="0" destOrd="0" presId="urn:microsoft.com/office/officeart/2005/8/layout/hList1"/>
    <dgm:cxn modelId="{C9E5264F-6F21-44D7-87E3-9B1D639F3C61}" type="presParOf" srcId="{592363C2-7933-4CCA-AEE8-C88666C4D759}" destId="{95FCC1E3-7BAC-4DE2-97C9-EFD7642901C8}" srcOrd="1" destOrd="0" presId="urn:microsoft.com/office/officeart/2005/8/layout/hList1"/>
    <dgm:cxn modelId="{EF40F82A-5CA6-495A-940C-F83760441114}" type="presParOf" srcId="{9D758223-BCE6-4F07-86AC-FEBF27CECE4C}" destId="{63BC2AEA-DB24-49F6-B078-869842A4583A}" srcOrd="5" destOrd="0" presId="urn:microsoft.com/office/officeart/2005/8/layout/hList1"/>
    <dgm:cxn modelId="{525F47B4-7BFD-4A83-9E38-C44791E49E2C}" type="presParOf" srcId="{9D758223-BCE6-4F07-86AC-FEBF27CECE4C}" destId="{614F24F7-D21E-435F-BE7F-829FD5840EA4}" srcOrd="6" destOrd="0" presId="urn:microsoft.com/office/officeart/2005/8/layout/hList1"/>
    <dgm:cxn modelId="{07CC4550-C55C-4083-B5B3-257811B53E4F}" type="presParOf" srcId="{614F24F7-D21E-435F-BE7F-829FD5840EA4}" destId="{4CA31E9C-26C0-4D85-8720-20D3D4141CE9}" srcOrd="0" destOrd="0" presId="urn:microsoft.com/office/officeart/2005/8/layout/hList1"/>
    <dgm:cxn modelId="{9ACEBA22-A6E0-428F-B227-2DBBA0A3DF48}" type="presParOf" srcId="{614F24F7-D21E-435F-BE7F-829FD5840EA4}" destId="{29D2953E-93A9-4F86-AF9C-0352CA95312A}"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71D07-72B8-43E6-A3F3-F760A4351DE0}">
      <dsp:nvSpPr>
        <dsp:cNvPr id="0" name=""/>
        <dsp:cNvSpPr/>
      </dsp:nvSpPr>
      <dsp:spPr>
        <a:xfrm>
          <a:off x="3269" y="2052"/>
          <a:ext cx="1966003" cy="786401"/>
        </a:xfrm>
        <a:prstGeom prst="rect">
          <a:avLst/>
        </a:prstGeom>
        <a:solidFill>
          <a:schemeClr val="bg2">
            <a:lumMod val="5000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kumimoji="1" lang="en-US" altLang="ja-JP" sz="1200" kern="1200" dirty="0" smtClean="0"/>
            <a:t>1.</a:t>
          </a:r>
          <a:r>
            <a:rPr kumimoji="1" lang="ja-JP" altLang="en-US" sz="1200" kern="1200" dirty="0" smtClean="0"/>
            <a:t>プライバシーポリシー内容の明確化（任意）</a:t>
          </a:r>
          <a:endParaRPr kumimoji="1" lang="ja-JP" altLang="en-US" sz="1200" kern="1200" dirty="0"/>
        </a:p>
      </dsp:txBody>
      <dsp:txXfrm>
        <a:off x="3269" y="2052"/>
        <a:ext cx="1966003" cy="786401"/>
      </dsp:txXfrm>
    </dsp:sp>
    <dsp:sp modelId="{2777802C-BF18-4447-AE9E-0302F4368A50}">
      <dsp:nvSpPr>
        <dsp:cNvPr id="0" name=""/>
        <dsp:cNvSpPr/>
      </dsp:nvSpPr>
      <dsp:spPr>
        <a:xfrm>
          <a:off x="3269" y="788453"/>
          <a:ext cx="1966003" cy="1313482"/>
        </a:xfrm>
        <a:prstGeom prst="rect">
          <a:avLst/>
        </a:prstGeom>
        <a:solidFill>
          <a:schemeClr val="bg2">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プライバシーポリシー内に利用目的と取得個人情報の種類等を明記。</a:t>
          </a:r>
          <a:r>
            <a:rPr lang="ja-JP" altLang="en-US" sz="1200" kern="1200" dirty="0" smtClean="0"/>
            <a:t>取得情報に</a:t>
          </a:r>
          <a:r>
            <a:rPr lang="en-US" altLang="ja-JP" sz="1200" u="sng" kern="1200" dirty="0" smtClean="0"/>
            <a:t>WEB</a:t>
          </a:r>
          <a:r>
            <a:rPr lang="ja-JP" altLang="en-US" sz="1200" u="sng" kern="1200" dirty="0" smtClean="0"/>
            <a:t>閲覧履歴を含む旨も明示</a:t>
          </a:r>
          <a:r>
            <a:rPr lang="ja-JP" altLang="en-US" sz="1200" kern="1200" dirty="0" smtClean="0"/>
            <a:t>する。</a:t>
          </a:r>
          <a:endParaRPr kumimoji="1" lang="ja-JP" altLang="en-US" sz="1200" kern="1200" dirty="0"/>
        </a:p>
      </dsp:txBody>
      <dsp:txXfrm>
        <a:off x="3269" y="788453"/>
        <a:ext cx="1966003" cy="1313482"/>
      </dsp:txXfrm>
    </dsp:sp>
    <dsp:sp modelId="{96987577-7A5B-4C81-89BA-8AD7EA81CA56}">
      <dsp:nvSpPr>
        <dsp:cNvPr id="0" name=""/>
        <dsp:cNvSpPr/>
      </dsp:nvSpPr>
      <dsp:spPr>
        <a:xfrm>
          <a:off x="2244513" y="2052"/>
          <a:ext cx="1966003" cy="78640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kumimoji="1" lang="en-US" altLang="ja-JP" sz="1200" kern="1200" dirty="0" smtClean="0"/>
            <a:t>2.WEB</a:t>
          </a:r>
          <a:r>
            <a:rPr kumimoji="1" lang="ja-JP" altLang="en-US" sz="1200" kern="1200" dirty="0" smtClean="0"/>
            <a:t>フォームでの明確なポリシー提示（必須）</a:t>
          </a:r>
          <a:endParaRPr kumimoji="1" lang="ja-JP" altLang="en-US" sz="1200" kern="1200" dirty="0"/>
        </a:p>
      </dsp:txBody>
      <dsp:txXfrm>
        <a:off x="2244513" y="2052"/>
        <a:ext cx="1966003" cy="786401"/>
      </dsp:txXfrm>
    </dsp:sp>
    <dsp:sp modelId="{435D4901-0B25-42D9-A6DC-A523AB1676DB}">
      <dsp:nvSpPr>
        <dsp:cNvPr id="0" name=""/>
        <dsp:cNvSpPr/>
      </dsp:nvSpPr>
      <dsp:spPr>
        <a:xfrm>
          <a:off x="2244513" y="788453"/>
          <a:ext cx="1966003" cy="1313482"/>
        </a:xfrm>
        <a:prstGeom prst="rect">
          <a:avLst/>
        </a:prstGeom>
        <a:solidFill>
          <a:schemeClr val="accent3">
            <a:lumMod val="20000"/>
            <a:lumOff val="8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個人情報取得フォームで利用目的と</a:t>
          </a:r>
          <a:r>
            <a:rPr kumimoji="1" lang="en-US" altLang="ja-JP" sz="1200" u="sng" kern="1200" dirty="0" smtClean="0"/>
            <a:t>WEB</a:t>
          </a:r>
          <a:r>
            <a:rPr kumimoji="1" lang="ja-JP" altLang="en-US" sz="1200" u="sng" kern="1200" dirty="0" smtClean="0"/>
            <a:t>閲覧履歴を含めた取得個人情報の種類等のポリシーを明確に表示</a:t>
          </a:r>
          <a:r>
            <a:rPr kumimoji="1" lang="ja-JP" altLang="en-US" sz="1200" kern="1200" dirty="0" smtClean="0"/>
            <a:t>する。</a:t>
          </a:r>
          <a:endParaRPr kumimoji="1" lang="ja-JP" altLang="en-US" sz="1200" kern="1200" dirty="0"/>
        </a:p>
      </dsp:txBody>
      <dsp:txXfrm>
        <a:off x="2244513" y="788453"/>
        <a:ext cx="1966003" cy="1313482"/>
      </dsp:txXfrm>
    </dsp:sp>
    <dsp:sp modelId="{AB25ECF2-DF08-4A17-8982-725A07A88F7A}">
      <dsp:nvSpPr>
        <dsp:cNvPr id="0" name=""/>
        <dsp:cNvSpPr/>
      </dsp:nvSpPr>
      <dsp:spPr>
        <a:xfrm>
          <a:off x="4485757" y="2052"/>
          <a:ext cx="1966003" cy="78640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kumimoji="1" lang="en-US" altLang="ja-JP" sz="1200" kern="1200" dirty="0" smtClean="0"/>
            <a:t>3.</a:t>
          </a:r>
          <a:r>
            <a:rPr kumimoji="1" lang="ja-JP" altLang="en-US" sz="1200" kern="1200" dirty="0" smtClean="0"/>
            <a:t>配信するメール文面での明確な提示（必須）</a:t>
          </a:r>
          <a:endParaRPr kumimoji="1" lang="ja-JP" altLang="en-US" sz="1200" kern="1200" dirty="0"/>
        </a:p>
      </dsp:txBody>
      <dsp:txXfrm>
        <a:off x="4485757" y="2052"/>
        <a:ext cx="1966003" cy="786401"/>
      </dsp:txXfrm>
    </dsp:sp>
    <dsp:sp modelId="{95FCC1E3-7BAC-4DE2-97C9-EFD7642901C8}">
      <dsp:nvSpPr>
        <dsp:cNvPr id="0" name=""/>
        <dsp:cNvSpPr/>
      </dsp:nvSpPr>
      <dsp:spPr>
        <a:xfrm>
          <a:off x="4485757" y="788453"/>
          <a:ext cx="1966003" cy="1313482"/>
        </a:xfrm>
        <a:prstGeom prst="rect">
          <a:avLst/>
        </a:prstGeom>
        <a:solidFill>
          <a:schemeClr val="accent3">
            <a:lumMod val="20000"/>
            <a:lumOff val="8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kumimoji="1" lang="en-US" altLang="ja-JP" sz="1200" kern="1200" dirty="0" smtClean="0"/>
            <a:t>SMP</a:t>
          </a:r>
          <a:r>
            <a:rPr kumimoji="1" lang="ja-JP" altLang="en-US" sz="1200" kern="1200" dirty="0" smtClean="0"/>
            <a:t>から配信する</a:t>
          </a:r>
          <a:r>
            <a:rPr kumimoji="1" lang="ja-JP" altLang="en-US" sz="1200" u="sng" kern="1200" dirty="0" smtClean="0"/>
            <a:t>メール文中にも</a:t>
          </a:r>
          <a:r>
            <a:rPr kumimoji="1" lang="ja-JP" altLang="en-US" sz="1200" kern="1200" dirty="0" smtClean="0"/>
            <a:t>文中の</a:t>
          </a:r>
          <a:r>
            <a:rPr kumimoji="1" lang="en-US" altLang="ja-JP" sz="1200" kern="1200" dirty="0" smtClean="0"/>
            <a:t>URL</a:t>
          </a:r>
          <a:r>
            <a:rPr kumimoji="1" lang="ja-JP" altLang="en-US" sz="1200" kern="1200" dirty="0" smtClean="0"/>
            <a:t>をクリックした際に</a:t>
          </a:r>
          <a:r>
            <a:rPr kumimoji="1" lang="en-US" altLang="ja-JP" sz="1200" u="sng" kern="1200" dirty="0" smtClean="0"/>
            <a:t>WEB</a:t>
          </a:r>
          <a:r>
            <a:rPr kumimoji="1" lang="ja-JP" altLang="en-US" sz="1200" u="sng" kern="1200" dirty="0" smtClean="0"/>
            <a:t>閲覧履歴の取得が開始される旨明記</a:t>
          </a:r>
          <a:r>
            <a:rPr kumimoji="1" lang="ja-JP" altLang="en-US" sz="1200" kern="1200" dirty="0" smtClean="0"/>
            <a:t>する。</a:t>
          </a:r>
          <a:endParaRPr kumimoji="1" lang="ja-JP" altLang="en-US" sz="1200" kern="1200" dirty="0"/>
        </a:p>
      </dsp:txBody>
      <dsp:txXfrm>
        <a:off x="4485757" y="788453"/>
        <a:ext cx="1966003" cy="1313482"/>
      </dsp:txXfrm>
    </dsp:sp>
    <dsp:sp modelId="{4CA31E9C-26C0-4D85-8720-20D3D4141CE9}">
      <dsp:nvSpPr>
        <dsp:cNvPr id="0" name=""/>
        <dsp:cNvSpPr/>
      </dsp:nvSpPr>
      <dsp:spPr>
        <a:xfrm>
          <a:off x="6727001" y="2052"/>
          <a:ext cx="1966003" cy="786401"/>
        </a:xfrm>
        <a:prstGeom prst="rect">
          <a:avLst/>
        </a:prstGeom>
        <a:solidFill>
          <a:srgbClr val="003399">
            <a:alpha val="89804"/>
          </a:srgb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kumimoji="1" lang="en-US" altLang="ja-JP" sz="1200" kern="1200" dirty="0" smtClean="0"/>
            <a:t>4.</a:t>
          </a:r>
          <a:r>
            <a:rPr kumimoji="1" lang="ja-JP" altLang="en-US" sz="1200" kern="1200" dirty="0" smtClean="0"/>
            <a:t>オプトアウト方法の提示（必須）</a:t>
          </a:r>
          <a:endParaRPr kumimoji="1" lang="ja-JP" altLang="en-US" sz="1200" kern="1200" dirty="0"/>
        </a:p>
      </dsp:txBody>
      <dsp:txXfrm>
        <a:off x="6727001" y="2052"/>
        <a:ext cx="1966003" cy="786401"/>
      </dsp:txXfrm>
    </dsp:sp>
    <dsp:sp modelId="{29D2953E-93A9-4F86-AF9C-0352CA95312A}">
      <dsp:nvSpPr>
        <dsp:cNvPr id="0" name=""/>
        <dsp:cNvSpPr/>
      </dsp:nvSpPr>
      <dsp:spPr>
        <a:xfrm>
          <a:off x="6727001" y="788453"/>
          <a:ext cx="1966003" cy="1313482"/>
        </a:xfrm>
        <a:prstGeom prst="rect">
          <a:avLst/>
        </a:prstGeom>
        <a:solidFill>
          <a:schemeClr val="accent3">
            <a:lumMod val="20000"/>
            <a:lumOff val="80000"/>
            <a:alpha val="9000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メールおよびフォームで</a:t>
          </a:r>
          <a:r>
            <a:rPr kumimoji="1" lang="ja-JP" altLang="en-US" sz="1200" u="sng" kern="1200" dirty="0" smtClean="0"/>
            <a:t>オプトアウト方法（または個人情報の削除方法）</a:t>
          </a:r>
          <a:r>
            <a:rPr kumimoji="1" lang="ja-JP" altLang="en-US" sz="1200" kern="1200" dirty="0" smtClean="0"/>
            <a:t>を提示している</a:t>
          </a:r>
          <a:endParaRPr kumimoji="1" lang="ja-JP" altLang="en-US" sz="1200" kern="1200" dirty="0"/>
        </a:p>
      </dsp:txBody>
      <dsp:txXfrm>
        <a:off x="6727001" y="788453"/>
        <a:ext cx="1966003" cy="131348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9413" cy="493713"/>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2"/>
            <a:ext cx="2919412" cy="493713"/>
          </a:xfrm>
          <a:prstGeom prst="rect">
            <a:avLst/>
          </a:prstGeom>
        </p:spPr>
        <p:txBody>
          <a:bodyPr vert="horz" lIns="91419" tIns="45710" rIns="91419" bIns="45710" rtlCol="0"/>
          <a:lstStyle>
            <a:lvl1pPr algn="r">
              <a:defRPr sz="1200"/>
            </a:lvl1pPr>
          </a:lstStyle>
          <a:p>
            <a:fld id="{A004EEFD-87B9-4986-9AA6-04D3530D2D73}" type="datetimeFigureOut">
              <a:rPr kumimoji="1" lang="ja-JP" altLang="en-US" smtClean="0"/>
              <a:t>2017/12/21</a:t>
            </a:fld>
            <a:endParaRPr kumimoji="1" lang="ja-JP" altLang="en-US"/>
          </a:p>
        </p:txBody>
      </p:sp>
      <p:sp>
        <p:nvSpPr>
          <p:cNvPr id="4" name="フッター プレースホルダー 3"/>
          <p:cNvSpPr>
            <a:spLocks noGrp="1"/>
          </p:cNvSpPr>
          <p:nvPr>
            <p:ph type="ftr" sz="quarter" idx="2"/>
          </p:nvPr>
        </p:nvSpPr>
        <p:spPr>
          <a:xfrm>
            <a:off x="2" y="9371013"/>
            <a:ext cx="2919413" cy="493712"/>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19" tIns="45710" rIns="91419" bIns="45710" rtlCol="0" anchor="b"/>
          <a:lstStyle>
            <a:lvl1pPr algn="r">
              <a:defRPr sz="1200"/>
            </a:lvl1pPr>
          </a:lstStyle>
          <a:p>
            <a:fld id="{1282E1C6-FF29-4B7F-857F-50F001D192A7}" type="slidenum">
              <a:rPr kumimoji="1" lang="ja-JP" altLang="en-US" smtClean="0"/>
              <a:t>‹#›</a:t>
            </a:fld>
            <a:endParaRPr kumimoji="1" lang="ja-JP" altLang="en-US"/>
          </a:p>
        </p:txBody>
      </p:sp>
    </p:spTree>
    <p:extLst>
      <p:ext uri="{BB962C8B-B14F-4D97-AF65-F5344CB8AC3E}">
        <p14:creationId xmlns:p14="http://schemas.microsoft.com/office/powerpoint/2010/main" val="726226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316"/>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1419" tIns="45710" rIns="91419" bIns="45710" rtlCol="0"/>
          <a:lstStyle>
            <a:lvl1pPr algn="r">
              <a:defRPr sz="1200"/>
            </a:lvl1pPr>
          </a:lstStyle>
          <a:p>
            <a:fld id="{72689C2E-666A-472E-B617-535DFA2252E0}" type="datetimeFigureOut">
              <a:rPr kumimoji="1" lang="ja-JP" altLang="en-US" smtClean="0"/>
              <a:pPr/>
              <a:t>2017/12/21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19" tIns="45710" rIns="91419" bIns="4571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19" tIns="45710" rIns="91419"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5"/>
            <a:ext cx="2918831" cy="493316"/>
          </a:xfrm>
          <a:prstGeom prst="rect">
            <a:avLst/>
          </a:prstGeom>
        </p:spPr>
        <p:txBody>
          <a:bodyPr vert="horz" lIns="91419" tIns="45710" rIns="91419"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1419" tIns="45710" rIns="91419" bIns="45710" rtlCol="0" anchor="b"/>
          <a:lstStyle>
            <a:lvl1pPr algn="r">
              <a:defRPr sz="1200"/>
            </a:lvl1pPr>
          </a:lstStyle>
          <a:p>
            <a:fld id="{709DEBEB-A1AF-47B8-AE74-87B22ADF2963}" type="slidenum">
              <a:rPr kumimoji="1" lang="ja-JP" altLang="en-US" smtClean="0"/>
              <a:pPr/>
              <a:t>‹#›</a:t>
            </a:fld>
            <a:endParaRPr kumimoji="1" lang="ja-JP" altLang="en-US"/>
          </a:p>
        </p:txBody>
      </p:sp>
    </p:spTree>
    <p:extLst>
      <p:ext uri="{BB962C8B-B14F-4D97-AF65-F5344CB8AC3E}">
        <p14:creationId xmlns:p14="http://schemas.microsoft.com/office/powerpoint/2010/main" val="3570008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本質課題</a:t>
            </a:r>
            <a:r>
              <a:rPr kumimoji="1" lang="en-US" altLang="ja-JP" dirty="0" smtClean="0"/>
              <a:t>】</a:t>
            </a:r>
          </a:p>
          <a:p>
            <a:pPr marL="117796" indent="-117796">
              <a:buFont typeface="Wingdings" panose="05000000000000000000" pitchFamily="2" charset="2"/>
              <a:buChar char="l"/>
            </a:pPr>
            <a:endParaRPr kumimoji="1" lang="en-US" altLang="ja-JP" dirty="0" smtClean="0"/>
          </a:p>
          <a:p>
            <a:pPr marL="117796" indent="-117796">
              <a:buFont typeface="Wingdings" panose="05000000000000000000" pitchFamily="2" charset="2"/>
              <a:buChar char="l"/>
            </a:pPr>
            <a:endParaRPr kumimoji="1" lang="ja-JP" altLang="en-US" dirty="0"/>
          </a:p>
        </p:txBody>
      </p:sp>
      <p:sp>
        <p:nvSpPr>
          <p:cNvPr id="4" name="スライド番号プレースホルダー 3"/>
          <p:cNvSpPr>
            <a:spLocks noGrp="1"/>
          </p:cNvSpPr>
          <p:nvPr>
            <p:ph type="sldNum" sz="quarter" idx="10"/>
          </p:nvPr>
        </p:nvSpPr>
        <p:spPr/>
        <p:txBody>
          <a:bodyPr/>
          <a:lstStyle/>
          <a:p>
            <a:fld id="{709DEBEB-A1AF-47B8-AE74-87B22ADF2963}" type="slidenum">
              <a:rPr kumimoji="1" lang="ja-JP" altLang="en-US" smtClean="0"/>
              <a:pPr/>
              <a:t>4</a:t>
            </a:fld>
            <a:endParaRPr kumimoji="1" lang="ja-JP" altLang="en-US"/>
          </a:p>
        </p:txBody>
      </p:sp>
    </p:spTree>
    <p:extLst>
      <p:ext uri="{BB962C8B-B14F-4D97-AF65-F5344CB8AC3E}">
        <p14:creationId xmlns:p14="http://schemas.microsoft.com/office/powerpoint/2010/main" val="424187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EC9070FF-5B9C-411A-AA0A-87E5075D13BB}" type="slidenum">
              <a:rPr lang="ja-JP" altLang="en-US" smtClean="0"/>
              <a:pPr>
                <a:defRPr/>
              </a:pPr>
              <a:t>13</a:t>
            </a:fld>
            <a:endParaRPr lang="ja-JP" altLang="en-US"/>
          </a:p>
        </p:txBody>
      </p:sp>
    </p:spTree>
    <p:extLst>
      <p:ext uri="{BB962C8B-B14F-4D97-AF65-F5344CB8AC3E}">
        <p14:creationId xmlns:p14="http://schemas.microsoft.com/office/powerpoint/2010/main" val="2777554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gi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セクション ヘッダーA">
    <p:spTree>
      <p:nvGrpSpPr>
        <p:cNvPr id="1" name=""/>
        <p:cNvGrpSpPr/>
        <p:nvPr/>
      </p:nvGrpSpPr>
      <p:grpSpPr>
        <a:xfrm>
          <a:off x="0" y="0"/>
          <a:ext cx="0" cy="0"/>
          <a:chOff x="0" y="0"/>
          <a:chExt cx="0" cy="0"/>
        </a:xfrm>
      </p:grpSpPr>
      <p:sp>
        <p:nvSpPr>
          <p:cNvPr id="22" name="正方形/長方形 21"/>
          <p:cNvSpPr/>
          <p:nvPr userDrawn="1"/>
        </p:nvSpPr>
        <p:spPr>
          <a:xfrm>
            <a:off x="0" y="4"/>
            <a:ext cx="9144000" cy="6857999"/>
          </a:xfrm>
          <a:prstGeom prst="rect">
            <a:avLst/>
          </a:prstGeom>
          <a:solidFill>
            <a:schemeClr val="bg1">
              <a:lumMod val="75000"/>
            </a:schemeClr>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4" name="正方形/長方形 23"/>
          <p:cNvSpPr/>
          <p:nvPr userDrawn="1"/>
        </p:nvSpPr>
        <p:spPr>
          <a:xfrm>
            <a:off x="0" y="105879"/>
            <a:ext cx="9144000" cy="6752122"/>
          </a:xfrm>
          <a:prstGeom prst="rect">
            <a:avLst/>
          </a:prstGeom>
          <a:gradFill>
            <a:gsLst>
              <a:gs pos="0">
                <a:schemeClr val="bg1">
                  <a:lumMod val="80000"/>
                  <a:lumOff val="20000"/>
                </a:schemeClr>
              </a:gs>
              <a:gs pos="100000">
                <a:schemeClr val="bg1">
                  <a:alpha val="0"/>
                </a:schemeClr>
              </a:gs>
            </a:gsLst>
            <a:lin ang="5400000" scaled="1"/>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5" name="角丸四角形 24"/>
          <p:cNvSpPr/>
          <p:nvPr userDrawn="1"/>
        </p:nvSpPr>
        <p:spPr>
          <a:xfrm>
            <a:off x="102377" y="202134"/>
            <a:ext cx="8939077" cy="6562621"/>
          </a:xfrm>
          <a:prstGeom prst="roundRect">
            <a:avLst>
              <a:gd name="adj" fmla="val 979"/>
            </a:avLst>
          </a:prstGeom>
          <a:solidFill>
            <a:schemeClr val="bg1"/>
          </a:solidFill>
          <a:ln>
            <a:noFill/>
          </a:ln>
          <a:effectLst>
            <a:outerShdw blurRad="101600" sx="102000" sy="102000" algn="ctr" rotWithShape="0">
              <a:prstClr val="black">
                <a:alpha val="6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dirty="0">
              <a:solidFill>
                <a:srgbClr val="FFFFFF"/>
              </a:solidFill>
            </a:endParaRPr>
          </a:p>
        </p:txBody>
      </p:sp>
      <p:pic>
        <p:nvPicPr>
          <p:cNvPr id="26" name="図 10" descr="Honbun_Header-18.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10"/>
            <a:ext cx="9144000" cy="10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4" descr="Copyright_big.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5724128" y="6628314"/>
            <a:ext cx="20161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スライド番号プレースホルダ 5"/>
          <p:cNvSpPr>
            <a:spLocks noGrp="1"/>
          </p:cNvSpPr>
          <p:nvPr>
            <p:ph type="sldNum" sz="quarter" idx="4"/>
          </p:nvPr>
        </p:nvSpPr>
        <p:spPr>
          <a:xfrm>
            <a:off x="8640452" y="6576395"/>
            <a:ext cx="310297" cy="174420"/>
          </a:xfrm>
          <a:prstGeom prst="rect">
            <a:avLst/>
          </a:prstGeom>
        </p:spPr>
        <p:txBody>
          <a:bodyPr vert="horz" lIns="0" tIns="0" rIns="0" bIns="0" rtlCol="0" anchor="ctr" anchorCtr="1"/>
          <a:lstStyle>
            <a:lvl1pPr algn="r" fontAlgn="auto">
              <a:spcBef>
                <a:spcPts val="0"/>
              </a:spcBef>
              <a:spcAft>
                <a:spcPts val="0"/>
              </a:spcAft>
              <a:defRPr sz="1050">
                <a:solidFill>
                  <a:schemeClr val="tx1">
                    <a:lumMod val="50000"/>
                    <a:lumOff val="50000"/>
                  </a:schemeClr>
                </a:solidFill>
                <a:latin typeface="Meiryo UI" pitchFamily="50" charset="-128"/>
                <a:ea typeface="Meiryo UI" pitchFamily="50" charset="-128"/>
                <a:cs typeface="Meiryo UI" pitchFamily="50" charset="-128"/>
              </a:defRPr>
            </a:lvl1pPr>
          </a:lstStyle>
          <a:p>
            <a:pPr>
              <a:defRPr/>
            </a:pPr>
            <a:fld id="{B65E2BE0-115E-4C7E-A6E1-71BFAF216AD3}" type="slidenum">
              <a:rPr lang="ja-JP" altLang="en-US" smtClean="0">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29" name="直線コネクタ 28"/>
          <p:cNvCxnSpPr/>
          <p:nvPr userDrawn="1"/>
        </p:nvCxnSpPr>
        <p:spPr>
          <a:xfrm>
            <a:off x="94984" y="6576395"/>
            <a:ext cx="8931658" cy="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userDrawn="1"/>
        </p:nvCxnSpPr>
        <p:spPr>
          <a:xfrm>
            <a:off x="5651591" y="6587735"/>
            <a:ext cx="0" cy="18000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32" name="片側の 2 つの角を丸めた四角形 31"/>
          <p:cNvSpPr/>
          <p:nvPr userDrawn="1"/>
        </p:nvSpPr>
        <p:spPr>
          <a:xfrm>
            <a:off x="102378" y="452387"/>
            <a:ext cx="8939077" cy="6127728"/>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cxnSp>
        <p:nvCxnSpPr>
          <p:cNvPr id="17" name="直線コネクタ 16"/>
          <p:cNvCxnSpPr/>
          <p:nvPr userDrawn="1"/>
        </p:nvCxnSpPr>
        <p:spPr>
          <a:xfrm>
            <a:off x="141487" y="3234825"/>
            <a:ext cx="730805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テキスト プレースホルダー 20"/>
          <p:cNvSpPr>
            <a:spLocks noGrp="1"/>
          </p:cNvSpPr>
          <p:nvPr>
            <p:ph type="body" sz="quarter" idx="13" hasCustomPrompt="1"/>
          </p:nvPr>
        </p:nvSpPr>
        <p:spPr>
          <a:xfrm>
            <a:off x="166336" y="3529029"/>
            <a:ext cx="3099289" cy="247504"/>
          </a:xfrm>
          <a:prstGeom prst="rect">
            <a:avLst/>
          </a:prstGeom>
          <a:ln>
            <a:noFill/>
          </a:ln>
        </p:spPr>
        <p:txBody>
          <a:bodyPr>
            <a:spAutoFit/>
          </a:bodyPr>
          <a:lstStyle>
            <a:lvl1pPr marL="0" indent="0" algn="l">
              <a:buNone/>
              <a:defRPr sz="11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Date</a:t>
            </a:r>
            <a:r>
              <a:rPr kumimoji="1" lang="ja-JP" altLang="en-US" dirty="0" smtClean="0"/>
              <a:t>：</a:t>
            </a:r>
            <a:endParaRPr kumimoji="1" lang="ja-JP" altLang="en-US" dirty="0"/>
          </a:p>
        </p:txBody>
      </p:sp>
      <p:sp>
        <p:nvSpPr>
          <p:cNvPr id="20" name="テキスト プレースホルダー 23"/>
          <p:cNvSpPr>
            <a:spLocks noGrp="1"/>
          </p:cNvSpPr>
          <p:nvPr>
            <p:ph type="body" sz="quarter" idx="14" hasCustomPrompt="1"/>
          </p:nvPr>
        </p:nvSpPr>
        <p:spPr>
          <a:xfrm>
            <a:off x="120705" y="2437406"/>
            <a:ext cx="5901378" cy="535531"/>
          </a:xfrm>
          <a:prstGeom prst="rect">
            <a:avLst/>
          </a:prstGeom>
          <a:ln>
            <a:noFill/>
          </a:ln>
        </p:spPr>
        <p:txBody>
          <a:bodyPr wrap="square" anchor="b">
            <a:spAutoFit/>
          </a:bodyPr>
          <a:lstStyle>
            <a:lvl1pPr marL="0" indent="0" algn="l">
              <a:buNone/>
              <a:defRPr sz="3200" b="0">
                <a:solidFill>
                  <a:schemeClr val="bg1"/>
                </a:solidFill>
                <a:latin typeface="HGP創英角ｺﾞｼｯｸUB" pitchFamily="50" charset="-128"/>
                <a:ea typeface="HGP創英角ｺﾞｼｯｸUB" pitchFamily="50" charset="-128"/>
                <a:cs typeface="Meiryo UI" pitchFamily="50" charset="-128"/>
              </a:defRPr>
            </a:lvl1pPr>
          </a:lstStyle>
          <a:p>
            <a:pPr lvl="0"/>
            <a:r>
              <a:rPr kumimoji="1" lang="ja-JP" altLang="en-US" dirty="0" smtClean="0"/>
              <a:t>資料タイトル</a:t>
            </a:r>
            <a:endParaRPr kumimoji="1" lang="ja-JP" altLang="en-US" dirty="0"/>
          </a:p>
        </p:txBody>
      </p:sp>
      <p:pic>
        <p:nvPicPr>
          <p:cNvPr id="21" name="Picture 2"/>
          <p:cNvPicPr>
            <a:picLocks noChangeAspect="1" noChangeArrowheads="1"/>
          </p:cNvPicPr>
          <p:nvPr userDrawn="1"/>
        </p:nvPicPr>
        <p:blipFill rotWithShape="1">
          <a:blip r:embed="rId4" cstate="screen">
            <a:extLst>
              <a:ext uri="{BEBA8EAE-BF5A-486C-A8C5-ECC9F3942E4B}">
                <a14:imgProps xmlns:a14="http://schemas.microsoft.com/office/drawing/2010/main">
                  <a14:imgLayer r:embed="rId5">
                    <a14:imgEffect>
                      <a14:colorTemperature colorTemp="5000"/>
                    </a14:imgEffect>
                  </a14:imgLayer>
                </a14:imgProps>
              </a:ext>
              <a:ext uri="{28A0092B-C50C-407E-A947-70E740481C1C}">
                <a14:useLocalDpi xmlns:a14="http://schemas.microsoft.com/office/drawing/2010/main"/>
              </a:ext>
            </a:extLst>
          </a:blip>
          <a:srcRect/>
          <a:stretch/>
        </p:blipFill>
        <p:spPr bwMode="ltGray">
          <a:xfrm>
            <a:off x="131096" y="2011717"/>
            <a:ext cx="8899968" cy="278543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38" name="直線コネクタ 37"/>
          <p:cNvCxnSpPr/>
          <p:nvPr userDrawn="1"/>
        </p:nvCxnSpPr>
        <p:spPr>
          <a:xfrm>
            <a:off x="927054" y="3862204"/>
            <a:ext cx="730805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テキスト プレースホルダー 4"/>
          <p:cNvSpPr>
            <a:spLocks noGrp="1"/>
          </p:cNvSpPr>
          <p:nvPr>
            <p:ph type="body" sz="quarter" idx="11" hasCustomPrompt="1"/>
          </p:nvPr>
        </p:nvSpPr>
        <p:spPr>
          <a:xfrm>
            <a:off x="578955" y="2204864"/>
            <a:ext cx="5649231" cy="369332"/>
          </a:xfrm>
          <a:prstGeom prst="rect">
            <a:avLst/>
          </a:prstGeom>
        </p:spPr>
        <p:txBody>
          <a:bodyPr wrap="square">
            <a:spAutoFit/>
          </a:bodyPr>
          <a:lstStyle>
            <a:lvl1pPr marL="0" indent="0" algn="l">
              <a:buNone/>
              <a:defRPr sz="2000" b="1" u="sng">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クライアント名 御中</a:t>
            </a:r>
            <a:endParaRPr kumimoji="1" lang="ja-JP" altLang="en-US" dirty="0"/>
          </a:p>
        </p:txBody>
      </p:sp>
      <p:sp>
        <p:nvSpPr>
          <p:cNvPr id="40" name="テキスト プレースホルダー 23"/>
          <p:cNvSpPr>
            <a:spLocks noGrp="1"/>
          </p:cNvSpPr>
          <p:nvPr>
            <p:ph type="body" sz="quarter" idx="16" hasCustomPrompt="1"/>
          </p:nvPr>
        </p:nvSpPr>
        <p:spPr>
          <a:xfrm>
            <a:off x="927054" y="3385228"/>
            <a:ext cx="7308057" cy="547842"/>
          </a:xfrm>
          <a:prstGeom prst="rect">
            <a:avLst/>
          </a:prstGeom>
          <a:ln>
            <a:noFill/>
          </a:ln>
        </p:spPr>
        <p:txBody>
          <a:bodyPr wrap="square" anchor="b">
            <a:spAutoFit/>
          </a:bodyPr>
          <a:lstStyle>
            <a:lvl1pPr marL="0" indent="0" algn="ctr">
              <a:buNone/>
              <a:defRPr sz="3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資料タイトル</a:t>
            </a:r>
            <a:endParaRPr kumimoji="1" lang="ja-JP" altLang="en-US" dirty="0"/>
          </a:p>
        </p:txBody>
      </p:sp>
      <p:sp>
        <p:nvSpPr>
          <p:cNvPr id="39" name="テキスト プレースホルダー 20"/>
          <p:cNvSpPr>
            <a:spLocks noGrp="1"/>
          </p:cNvSpPr>
          <p:nvPr>
            <p:ph type="body" sz="quarter" idx="15" hasCustomPrompt="1"/>
          </p:nvPr>
        </p:nvSpPr>
        <p:spPr>
          <a:xfrm>
            <a:off x="3031438" y="4077090"/>
            <a:ext cx="3099289" cy="320088"/>
          </a:xfrm>
          <a:prstGeom prst="rect">
            <a:avLst/>
          </a:prstGeom>
          <a:ln>
            <a:noFill/>
          </a:ln>
        </p:spPr>
        <p:txBody>
          <a:bodyPr>
            <a:spAutoFit/>
          </a:bodyPr>
          <a:lstStyle>
            <a:lvl1pPr marL="0" indent="0" algn="ctr">
              <a:buNone/>
              <a:defRPr sz="16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Date</a:t>
            </a:r>
            <a:r>
              <a:rPr kumimoji="1" lang="ja-JP" altLang="en-US" dirty="0" smtClean="0"/>
              <a:t>：</a:t>
            </a:r>
            <a:endParaRPr kumimoji="1" lang="ja-JP" altLang="en-US" dirty="0"/>
          </a:p>
        </p:txBody>
      </p:sp>
      <p:sp>
        <p:nvSpPr>
          <p:cNvPr id="23" name="正方形/長方形 22"/>
          <p:cNvSpPr/>
          <p:nvPr userDrawn="1"/>
        </p:nvSpPr>
        <p:spPr>
          <a:xfrm>
            <a:off x="5377178" y="5661248"/>
            <a:ext cx="3496402" cy="523220"/>
          </a:xfrm>
          <a:prstGeom prst="rect">
            <a:avLst/>
          </a:prstGeom>
          <a:ln w="38100">
            <a:solidFill>
              <a:schemeClr val="accent1"/>
            </a:solidFill>
          </a:ln>
        </p:spPr>
        <p:txBody>
          <a:bodyPr wrap="square">
            <a:spAutoFit/>
          </a:bodyPr>
          <a:lstStyle/>
          <a:p>
            <a:pPr algn="ctr"/>
            <a:r>
              <a:rPr lang="en-US" altLang="ja-JP" sz="2800" b="1" i="0" u="none" dirty="0">
                <a:solidFill>
                  <a:schemeClr val="accent1"/>
                </a:solidFill>
                <a:latin typeface="Times New Roman" panose="02020603050405020304" pitchFamily="18" charset="0"/>
                <a:ea typeface="メイリオ" panose="020B0604030504040204" pitchFamily="50" charset="-128"/>
                <a:cs typeface="Times New Roman" panose="02020603050405020304" pitchFamily="18" charset="0"/>
              </a:rPr>
              <a:t>Strictly Confidential</a:t>
            </a:r>
          </a:p>
        </p:txBody>
      </p:sp>
      <p:pic>
        <p:nvPicPr>
          <p:cNvPr id="30" name="Picture 2" descr="C:\Users\ofusa.c@shanon.co.jp\Desktop\SHANON_NewTagLine_Data_1601\PNG\SHANON_NewTagLine_1024x330_r.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39440" y="5269282"/>
            <a:ext cx="2825270" cy="910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4531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smtClean="0"/>
              <a:t>マスター タイトルの書式設定</a:t>
            </a:r>
            <a:endParaRPr kumimoji="1" lang="ja-JP" altLang="en-US"/>
          </a:p>
        </p:txBody>
      </p:sp>
      <p:sp>
        <p:nvSpPr>
          <p:cNvPr id="3" name="スライド番号プレースホルダー 2"/>
          <p:cNvSpPr>
            <a:spLocks noGrp="1"/>
          </p:cNvSpPr>
          <p:nvPr>
            <p:ph type="sldNum" sz="quarter" idx="10"/>
          </p:nvPr>
        </p:nvSpPr>
        <p:spPr/>
        <p:txBody>
          <a:bodyPr/>
          <a:lstStyle/>
          <a:p>
            <a:pPr>
              <a:defRPr/>
            </a:pPr>
            <a:fld id="{B65E2BE0-115E-4C7E-A6E1-71BFAF216AD3}" type="slidenum">
              <a:rPr lang="ja-JP" altLang="en-US" smtClean="0">
                <a:solidFill>
                  <a:srgbClr val="000000">
                    <a:lumMod val="50000"/>
                    <a:lumOff val="50000"/>
                  </a:srgbClr>
                </a:solidFill>
              </a:rPr>
              <a:pPr>
                <a:defRPr/>
              </a:pPr>
              <a:t>‹#›</a:t>
            </a:fld>
            <a:endParaRPr lang="ja-JP" altLang="en-US" dirty="0">
              <a:solidFill>
                <a:srgbClr val="000000">
                  <a:lumMod val="50000"/>
                  <a:lumOff val="50000"/>
                </a:srgbClr>
              </a:solidFill>
            </a:endParaRPr>
          </a:p>
        </p:txBody>
      </p:sp>
    </p:spTree>
    <p:extLst>
      <p:ext uri="{BB962C8B-B14F-4D97-AF65-F5344CB8AC3E}">
        <p14:creationId xmlns:p14="http://schemas.microsoft.com/office/powerpoint/2010/main" val="2609817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_ヘッダーB">
    <p:spTree>
      <p:nvGrpSpPr>
        <p:cNvPr id="1" name=""/>
        <p:cNvGrpSpPr/>
        <p:nvPr/>
      </p:nvGrpSpPr>
      <p:grpSpPr>
        <a:xfrm>
          <a:off x="0" y="0"/>
          <a:ext cx="0" cy="0"/>
          <a:chOff x="0" y="0"/>
          <a:chExt cx="0" cy="0"/>
        </a:xfrm>
      </p:grpSpPr>
      <p:sp>
        <p:nvSpPr>
          <p:cNvPr id="9" name="片側の 2 つの角を丸めた四角形 8"/>
          <p:cNvSpPr/>
          <p:nvPr userDrawn="1"/>
        </p:nvSpPr>
        <p:spPr>
          <a:xfrm>
            <a:off x="102378" y="452387"/>
            <a:ext cx="8939077" cy="6127728"/>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4" name="直線コネクタ 3"/>
          <p:cNvCxnSpPr/>
          <p:nvPr userDrawn="1"/>
        </p:nvCxnSpPr>
        <p:spPr>
          <a:xfrm>
            <a:off x="583580" y="3426083"/>
            <a:ext cx="7990513"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6" name="テキスト プレースホルダー 3"/>
          <p:cNvSpPr>
            <a:spLocks noGrp="1"/>
          </p:cNvSpPr>
          <p:nvPr>
            <p:ph type="body" sz="quarter" idx="13" hasCustomPrompt="1"/>
          </p:nvPr>
        </p:nvSpPr>
        <p:spPr>
          <a:xfrm>
            <a:off x="6261011" y="3440008"/>
            <a:ext cx="2313082" cy="261610"/>
          </a:xfrm>
          <a:prstGeom prst="rect">
            <a:avLst/>
          </a:prstGeom>
        </p:spPr>
        <p:txBody>
          <a:bodyPr wrap="square">
            <a:spAutoFit/>
          </a:bodyPr>
          <a:lstStyle>
            <a:lvl1pPr marL="0" indent="0" algn="r">
              <a:buFontTx/>
              <a:buNone/>
              <a:defRPr sz="1200" b="0">
                <a:solidFill>
                  <a:schemeClr val="tx1"/>
                </a:solidFill>
                <a:latin typeface="Meiryo UI" pitchFamily="50" charset="-128"/>
                <a:ea typeface="Meiryo UI" pitchFamily="50" charset="-128"/>
                <a:cs typeface="Meiryo UI" pitchFamily="50" charset="-128"/>
              </a:defRPr>
            </a:lvl1pPr>
          </a:lstStyle>
          <a:p>
            <a:pPr lvl="0"/>
            <a:r>
              <a:rPr kumimoji="1" lang="ja-JP" altLang="en-US" dirty="0" smtClean="0"/>
              <a:t>文責：</a:t>
            </a:r>
            <a:endParaRPr kumimoji="1" lang="ja-JP" altLang="en-US" dirty="0"/>
          </a:p>
        </p:txBody>
      </p:sp>
      <p:sp>
        <p:nvSpPr>
          <p:cNvPr id="18" name="テキスト ボックス 17"/>
          <p:cNvSpPr txBox="1"/>
          <p:nvPr userDrawn="1"/>
        </p:nvSpPr>
        <p:spPr>
          <a:xfrm>
            <a:off x="6815127" y="5030530"/>
            <a:ext cx="1794876" cy="1440160"/>
          </a:xfrm>
          <a:prstGeom prst="rect">
            <a:avLst/>
          </a:prstGeom>
          <a:noFill/>
        </p:spPr>
        <p:txBody>
          <a:bodyPr wrap="square" rtlCol="0">
            <a:noAutofit/>
          </a:bodyPr>
          <a:lstStyle/>
          <a:p>
            <a:pPr algn="r"/>
            <a:r>
              <a:rPr lang="ja-JP" altLang="en-US" sz="1200" b="1" dirty="0">
                <a:solidFill>
                  <a:srgbClr val="000000"/>
                </a:solidFill>
                <a:latin typeface="Meiryo UI"/>
              </a:rPr>
              <a:t>更新履歴</a:t>
            </a:r>
          </a:p>
        </p:txBody>
      </p:sp>
      <p:sp>
        <p:nvSpPr>
          <p:cNvPr id="17" name="テキスト プレースホルダー 3"/>
          <p:cNvSpPr>
            <a:spLocks noGrp="1"/>
          </p:cNvSpPr>
          <p:nvPr>
            <p:ph type="body" sz="quarter" idx="14" hasCustomPrompt="1"/>
          </p:nvPr>
        </p:nvSpPr>
        <p:spPr>
          <a:xfrm>
            <a:off x="6237241" y="5282888"/>
            <a:ext cx="2313082" cy="261610"/>
          </a:xfrm>
          <a:prstGeom prst="rect">
            <a:avLst/>
          </a:prstGeom>
        </p:spPr>
        <p:txBody>
          <a:bodyPr wrap="square">
            <a:spAutoFit/>
          </a:bodyPr>
          <a:lstStyle>
            <a:lvl1pPr marL="0" indent="0" algn="r">
              <a:buFontTx/>
              <a:buNone/>
              <a:defRPr sz="1200" b="0">
                <a:solidFill>
                  <a:schemeClr val="tx1"/>
                </a:solidFill>
                <a:latin typeface="Meiryo UI" pitchFamily="50" charset="-128"/>
                <a:ea typeface="Meiryo UI" pitchFamily="50" charset="-128"/>
                <a:cs typeface="Meiryo UI" pitchFamily="50" charset="-128"/>
              </a:defRPr>
            </a:lvl1pPr>
          </a:lstStyle>
          <a:p>
            <a:pPr lvl="0"/>
            <a:r>
              <a:rPr kumimoji="1" lang="ja-JP" altLang="en-US" dirty="0" smtClean="0"/>
              <a:t>初版：</a:t>
            </a:r>
            <a:endParaRPr kumimoji="1" lang="ja-JP" altLang="en-US" dirty="0"/>
          </a:p>
        </p:txBody>
      </p:sp>
      <p:cxnSp>
        <p:nvCxnSpPr>
          <p:cNvPr id="19" name="直線コネクタ 18"/>
          <p:cNvCxnSpPr/>
          <p:nvPr userDrawn="1"/>
        </p:nvCxnSpPr>
        <p:spPr>
          <a:xfrm>
            <a:off x="7230762" y="5282887"/>
            <a:ext cx="1319563"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6" name="タイトル 5"/>
          <p:cNvSpPr>
            <a:spLocks noGrp="1"/>
          </p:cNvSpPr>
          <p:nvPr>
            <p:ph type="title"/>
          </p:nvPr>
        </p:nvSpPr>
        <p:spPr>
          <a:xfrm>
            <a:off x="583580" y="2947265"/>
            <a:ext cx="7772401" cy="487313"/>
          </a:xfrm>
          <a:prstGeom prst="rect">
            <a:avLst/>
          </a:prstGeom>
        </p:spPr>
        <p:txBody>
          <a:bodyPr wrap="square">
            <a:spAutoFit/>
          </a:bodyPr>
          <a:lstStyle>
            <a:lvl1pPr>
              <a:defRPr lang="ja-JP" altLang="en-US" sz="2800" b="1" dirty="0" smtClean="0">
                <a:solidFill>
                  <a:schemeClr val="accent1">
                    <a:lumMod val="75000"/>
                  </a:schemeClr>
                </a:solidFill>
                <a:latin typeface="Meiryo UI" pitchFamily="50" charset="-128"/>
                <a:ea typeface="Meiryo UI" pitchFamily="50" charset="-128"/>
                <a:cs typeface="Meiryo UI" pitchFamily="50" charset="-128"/>
              </a:defRPr>
            </a:lvl1pPr>
          </a:lstStyle>
          <a:p>
            <a:pPr marL="0" lvl="0" indent="0">
              <a:spcBef>
                <a:spcPts val="1000"/>
              </a:spcBef>
              <a:buFontTx/>
            </a:pPr>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10160797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セクション_ヘッダーB">
    <p:spTree>
      <p:nvGrpSpPr>
        <p:cNvPr id="1" name=""/>
        <p:cNvGrpSpPr/>
        <p:nvPr/>
      </p:nvGrpSpPr>
      <p:grpSpPr>
        <a:xfrm>
          <a:off x="0" y="0"/>
          <a:ext cx="0" cy="0"/>
          <a:chOff x="0" y="0"/>
          <a:chExt cx="0" cy="0"/>
        </a:xfrm>
      </p:grpSpPr>
      <p:sp>
        <p:nvSpPr>
          <p:cNvPr id="9" name="片側の 2 つの角を丸めた四角形 8"/>
          <p:cNvSpPr/>
          <p:nvPr userDrawn="1"/>
        </p:nvSpPr>
        <p:spPr>
          <a:xfrm>
            <a:off x="102378" y="452387"/>
            <a:ext cx="8939077" cy="6127728"/>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4" name="直線コネクタ 3"/>
          <p:cNvCxnSpPr/>
          <p:nvPr userDrawn="1"/>
        </p:nvCxnSpPr>
        <p:spPr>
          <a:xfrm>
            <a:off x="583580" y="3426083"/>
            <a:ext cx="7990513"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6" name="テキスト プレースホルダー 3"/>
          <p:cNvSpPr>
            <a:spLocks noGrp="1"/>
          </p:cNvSpPr>
          <p:nvPr>
            <p:ph type="body" sz="quarter" idx="13" hasCustomPrompt="1"/>
          </p:nvPr>
        </p:nvSpPr>
        <p:spPr>
          <a:xfrm>
            <a:off x="6261011" y="3440008"/>
            <a:ext cx="2313082" cy="261610"/>
          </a:xfrm>
          <a:prstGeom prst="rect">
            <a:avLst/>
          </a:prstGeom>
        </p:spPr>
        <p:txBody>
          <a:bodyPr wrap="square">
            <a:spAutoFit/>
          </a:bodyPr>
          <a:lstStyle>
            <a:lvl1pPr marL="0" indent="0" algn="r">
              <a:buFontTx/>
              <a:buNone/>
              <a:defRPr sz="1200" b="0">
                <a:solidFill>
                  <a:schemeClr val="tx1"/>
                </a:solidFill>
                <a:latin typeface="Meiryo UI" pitchFamily="50" charset="-128"/>
                <a:ea typeface="Meiryo UI" pitchFamily="50" charset="-128"/>
                <a:cs typeface="Meiryo UI" pitchFamily="50" charset="-128"/>
              </a:defRPr>
            </a:lvl1pPr>
          </a:lstStyle>
          <a:p>
            <a:pPr lvl="0"/>
            <a:r>
              <a:rPr kumimoji="1" lang="ja-JP" altLang="en-US" dirty="0" smtClean="0"/>
              <a:t>文責：</a:t>
            </a:r>
            <a:endParaRPr kumimoji="1" lang="ja-JP" altLang="en-US" dirty="0"/>
          </a:p>
        </p:txBody>
      </p:sp>
      <p:sp>
        <p:nvSpPr>
          <p:cNvPr id="6" name="タイトル 5"/>
          <p:cNvSpPr>
            <a:spLocks noGrp="1"/>
          </p:cNvSpPr>
          <p:nvPr>
            <p:ph type="title"/>
          </p:nvPr>
        </p:nvSpPr>
        <p:spPr>
          <a:xfrm>
            <a:off x="583580" y="2947265"/>
            <a:ext cx="7772401" cy="487313"/>
          </a:xfrm>
          <a:prstGeom prst="rect">
            <a:avLst/>
          </a:prstGeom>
        </p:spPr>
        <p:txBody>
          <a:bodyPr wrap="square">
            <a:spAutoFit/>
          </a:bodyPr>
          <a:lstStyle>
            <a:lvl1pPr>
              <a:defRPr lang="ja-JP" altLang="en-US" sz="2800" b="1" dirty="0" smtClean="0">
                <a:solidFill>
                  <a:schemeClr val="accent1">
                    <a:lumMod val="75000"/>
                  </a:schemeClr>
                </a:solidFill>
                <a:latin typeface="Meiryo UI" pitchFamily="50" charset="-128"/>
                <a:ea typeface="Meiryo UI" pitchFamily="50" charset="-128"/>
                <a:cs typeface="Meiryo UI" pitchFamily="50" charset="-128"/>
              </a:defRPr>
            </a:lvl1pPr>
          </a:lstStyle>
          <a:p>
            <a:pPr marL="0" lvl="0" indent="0">
              <a:spcBef>
                <a:spcPts val="1000"/>
              </a:spcBef>
              <a:buFontTx/>
            </a:pPr>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40082893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pPr>
                <a:defRPr/>
              </a:pPr>
              <a:t>‹#›</a:t>
            </a:fld>
            <a:endParaRPr lang="ja-JP" altLang="en-US" dirty="0"/>
          </a:p>
        </p:txBody>
      </p:sp>
      <p:sp>
        <p:nvSpPr>
          <p:cNvPr id="5" name="テキスト プレースホルダー 9"/>
          <p:cNvSpPr>
            <a:spLocks noGrp="1"/>
          </p:cNvSpPr>
          <p:nvPr>
            <p:ph type="body" sz="quarter" idx="13" hasCustomPrompt="1"/>
          </p:nvPr>
        </p:nvSpPr>
        <p:spPr>
          <a:xfrm>
            <a:off x="317989" y="656784"/>
            <a:ext cx="8488010" cy="1218282"/>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800">
                <a:solidFill>
                  <a:schemeClr val="tx1"/>
                </a:solidFill>
                <a:latin typeface="Meiryo UI" pitchFamily="50" charset="-128"/>
                <a:ea typeface="Meiryo UI" pitchFamily="50" charset="-128"/>
                <a:cs typeface="Meiryo UI" pitchFamily="50" charset="-128"/>
              </a:defRPr>
            </a:lvl1pPr>
            <a:lvl2pPr marL="541338" indent="-276225">
              <a:spcBef>
                <a:spcPts val="600"/>
              </a:spcBef>
              <a:buClr>
                <a:schemeClr val="accent3"/>
              </a:buClr>
              <a:buFont typeface="Wingdings 3" pitchFamily="18" charset="2"/>
              <a:buChar char=""/>
              <a:defRPr sz="1600">
                <a:solidFill>
                  <a:schemeClr val="tx1"/>
                </a:solidFill>
                <a:latin typeface="Meiryo UI" pitchFamily="50" charset="-128"/>
                <a:ea typeface="Meiryo UI" pitchFamily="50" charset="-128"/>
                <a:cs typeface="Meiryo UI" pitchFamily="50" charset="-128"/>
              </a:defRPr>
            </a:lvl2pPr>
            <a:lvl3pPr marL="893763" indent="-350838" defTabSz="346075">
              <a:lnSpc>
                <a:spcPct val="100000"/>
              </a:lnSpc>
              <a:buFont typeface="Arial" pitchFamily="34" charset="0"/>
              <a:buChar char="•"/>
              <a:defRPr sz="1400">
                <a:solidFill>
                  <a:schemeClr val="tx1"/>
                </a:solidFill>
                <a:latin typeface="Meiryo UI" pitchFamily="50" charset="-128"/>
                <a:ea typeface="Meiryo UI" pitchFamily="50" charset="-128"/>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6" name="図 10" descr="Honbun_Header-18.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0" y="2"/>
            <a:ext cx="9144000"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a:xfrm>
            <a:off x="289608" y="2"/>
            <a:ext cx="7772401" cy="548678"/>
          </a:xfrm>
          <a:prstGeom prst="rect">
            <a:avLst/>
          </a:prstGeom>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9458196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8_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pPr>
                <a:defRPr/>
              </a:pPr>
              <a:t>‹#›</a:t>
            </a:fld>
            <a:endParaRPr lang="ja-JP" altLang="en-US" dirty="0"/>
          </a:p>
        </p:txBody>
      </p:sp>
      <p:sp>
        <p:nvSpPr>
          <p:cNvPr id="5" name="テキスト プレースホルダー 9"/>
          <p:cNvSpPr>
            <a:spLocks noGrp="1"/>
          </p:cNvSpPr>
          <p:nvPr>
            <p:ph type="body" sz="quarter" idx="13" hasCustomPrompt="1"/>
          </p:nvPr>
        </p:nvSpPr>
        <p:spPr>
          <a:xfrm>
            <a:off x="317989" y="656784"/>
            <a:ext cx="8488010" cy="1218282"/>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800">
                <a:solidFill>
                  <a:schemeClr val="tx1"/>
                </a:solidFill>
                <a:latin typeface="Meiryo UI" pitchFamily="50" charset="-128"/>
                <a:ea typeface="Meiryo UI" pitchFamily="50" charset="-128"/>
                <a:cs typeface="Meiryo UI" pitchFamily="50" charset="-128"/>
              </a:defRPr>
            </a:lvl1pPr>
            <a:lvl2pPr marL="541338" indent="-276225">
              <a:spcBef>
                <a:spcPts val="600"/>
              </a:spcBef>
              <a:buClr>
                <a:schemeClr val="accent3"/>
              </a:buClr>
              <a:buFont typeface="Wingdings 3" pitchFamily="18" charset="2"/>
              <a:buChar char=""/>
              <a:defRPr sz="1600">
                <a:solidFill>
                  <a:schemeClr val="tx1"/>
                </a:solidFill>
                <a:latin typeface="Meiryo UI" pitchFamily="50" charset="-128"/>
                <a:ea typeface="Meiryo UI" pitchFamily="50" charset="-128"/>
                <a:cs typeface="Meiryo UI" pitchFamily="50" charset="-128"/>
              </a:defRPr>
            </a:lvl2pPr>
            <a:lvl3pPr marL="893763" indent="-350838" defTabSz="346075">
              <a:lnSpc>
                <a:spcPct val="100000"/>
              </a:lnSpc>
              <a:buFont typeface="Arial" pitchFamily="34" charset="0"/>
              <a:buChar char="•"/>
              <a:defRPr sz="1400">
                <a:solidFill>
                  <a:schemeClr val="tx1"/>
                </a:solidFill>
                <a:latin typeface="Meiryo UI" pitchFamily="50" charset="-128"/>
                <a:ea typeface="Meiryo UI" pitchFamily="50" charset="-128"/>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6" name="図 10" descr="Honbun_Header-18.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0" y="2"/>
            <a:ext cx="9144000"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3"/>
          <p:cNvSpPr>
            <a:spLocks noGrp="1"/>
          </p:cNvSpPr>
          <p:nvPr>
            <p:ph type="body" sz="quarter" idx="12" hasCustomPrompt="1"/>
          </p:nvPr>
        </p:nvSpPr>
        <p:spPr>
          <a:xfrm>
            <a:off x="251520" y="-12032"/>
            <a:ext cx="8041846" cy="548680"/>
          </a:xfrm>
          <a:prstGeom prst="rect">
            <a:avLst/>
          </a:prstGeom>
        </p:spPr>
        <p:txBody>
          <a:bodyPr anchor="ctr" anchorCtr="0">
            <a:noAutofit/>
          </a:bodyPr>
          <a:lstStyle>
            <a:lvl1pPr marL="0" indent="0">
              <a:buClr>
                <a:schemeClr val="bg1"/>
              </a:buClr>
              <a:buFont typeface="Wingdings 2" pitchFamily="18" charset="2"/>
              <a:buNone/>
              <a:defRPr sz="2400" b="0">
                <a:solidFill>
                  <a:schemeClr val="bg1"/>
                </a:solidFill>
                <a:latin typeface="HGP創英角ｺﾞｼｯｸUB" pitchFamily="50" charset="-128"/>
                <a:ea typeface="HGP創英角ｺﾞｼｯｸUB" pitchFamily="50" charset="-128"/>
                <a:cs typeface="Meiryo UI" pitchFamily="50" charset="-128"/>
              </a:defRPr>
            </a:lvl1pPr>
          </a:lstStyle>
          <a:p>
            <a:pPr lvl="0"/>
            <a:r>
              <a:rPr kumimoji="1" lang="ja-JP" altLang="en-US" dirty="0" smtClean="0"/>
              <a:t>タイトル</a:t>
            </a:r>
            <a:endParaRPr kumimoji="1" lang="ja-JP" altLang="en-US" dirty="0"/>
          </a:p>
        </p:txBody>
      </p:sp>
    </p:spTree>
    <p:extLst>
      <p:ext uri="{BB962C8B-B14F-4D97-AF65-F5344CB8AC3E}">
        <p14:creationId xmlns:p14="http://schemas.microsoft.com/office/powerpoint/2010/main" val="35476506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6_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a:xfrm>
            <a:off x="174207" y="6581600"/>
            <a:ext cx="310297" cy="174420"/>
          </a:xfrm>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sp>
        <p:nvSpPr>
          <p:cNvPr id="5" name="テキスト プレースホルダー 9"/>
          <p:cNvSpPr>
            <a:spLocks noGrp="1"/>
          </p:cNvSpPr>
          <p:nvPr>
            <p:ph type="body" sz="quarter" idx="13" hasCustomPrompt="1"/>
          </p:nvPr>
        </p:nvSpPr>
        <p:spPr>
          <a:xfrm>
            <a:off x="317989" y="795819"/>
            <a:ext cx="8488010" cy="1049005"/>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600">
                <a:solidFill>
                  <a:schemeClr val="tx1"/>
                </a:solidFill>
                <a:latin typeface="Meiryo UI" pitchFamily="50" charset="-128"/>
                <a:ea typeface="Meiryo UI" pitchFamily="50" charset="-128"/>
                <a:cs typeface="Meiryo UI" pitchFamily="50" charset="-128"/>
              </a:defRPr>
            </a:lvl1pPr>
            <a:lvl2pPr marL="541338" indent="-276225">
              <a:spcBef>
                <a:spcPts val="600"/>
              </a:spcBef>
              <a:buClr>
                <a:schemeClr val="accent3"/>
              </a:buClr>
              <a:buFont typeface="Wingdings 3" pitchFamily="18" charset="2"/>
              <a:buChar char=""/>
              <a:defRPr sz="1200">
                <a:solidFill>
                  <a:schemeClr val="tx1"/>
                </a:solidFill>
                <a:latin typeface="Meiryo UI" pitchFamily="50" charset="-128"/>
                <a:ea typeface="Meiryo UI" pitchFamily="50" charset="-128"/>
                <a:cs typeface="Meiryo UI" pitchFamily="50" charset="-128"/>
              </a:defRPr>
            </a:lvl2pPr>
            <a:lvl3pPr marL="893763" indent="-350838" defTabSz="346075">
              <a:lnSpc>
                <a:spcPct val="100000"/>
              </a:lnSpc>
              <a:buFont typeface="Arial" pitchFamily="34" charset="0"/>
              <a:buChar char="•"/>
              <a:defRPr sz="1200">
                <a:solidFill>
                  <a:schemeClr val="tx1"/>
                </a:solidFill>
                <a:latin typeface="Meiryo UI" pitchFamily="50" charset="-128"/>
                <a:ea typeface="Meiryo UI" pitchFamily="50" charset="-128"/>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sp>
        <p:nvSpPr>
          <p:cNvPr id="4" name="テキスト プレースホルダー 3"/>
          <p:cNvSpPr>
            <a:spLocks noGrp="1"/>
          </p:cNvSpPr>
          <p:nvPr>
            <p:ph type="body" sz="quarter" idx="12" hasCustomPrompt="1"/>
          </p:nvPr>
        </p:nvSpPr>
        <p:spPr>
          <a:xfrm>
            <a:off x="497392" y="6605118"/>
            <a:ext cx="8757141" cy="160040"/>
          </a:xfrm>
          <a:prstGeom prst="rect">
            <a:avLst/>
          </a:prstGeom>
        </p:spPr>
        <p:txBody>
          <a:bodyPr anchor="ctr" anchorCtr="0">
            <a:noAutofit/>
          </a:bodyPr>
          <a:lstStyle>
            <a:lvl1pPr marL="0" indent="0" algn="l">
              <a:buClr>
                <a:schemeClr val="bg1"/>
              </a:buClr>
              <a:buFont typeface="Wingdings 2" pitchFamily="18" charset="2"/>
              <a:buNone/>
              <a:defRPr sz="900" b="0">
                <a:solidFill>
                  <a:schemeClr val="tx1">
                    <a:lumMod val="50000"/>
                    <a:lumOff val="50000"/>
                  </a:schemeClr>
                </a:solidFill>
                <a:latin typeface="+mn-ea"/>
                <a:ea typeface="+mn-ea"/>
                <a:cs typeface="メイリオ" pitchFamily="50" charset="-128"/>
              </a:defRPr>
            </a:lvl1pPr>
          </a:lstStyle>
          <a:p>
            <a:pPr lvl="0"/>
            <a:r>
              <a:rPr kumimoji="1" lang="ja-JP" altLang="en-US" dirty="0" smtClean="0"/>
              <a:t>タイトル</a:t>
            </a:r>
            <a:endParaRPr kumimoji="1" lang="ja-JP" altLang="en-US" dirty="0"/>
          </a:p>
        </p:txBody>
      </p:sp>
      <p:pic>
        <p:nvPicPr>
          <p:cNvPr id="7" name="図 10" descr="Honbun_Header-18.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
            <a:ext cx="9144000" cy="10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線コネクタ 7"/>
          <p:cNvCxnSpPr/>
          <p:nvPr userDrawn="1"/>
        </p:nvCxnSpPr>
        <p:spPr>
          <a:xfrm>
            <a:off x="226086" y="579664"/>
            <a:ext cx="8681777"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タイトル 10"/>
          <p:cNvSpPr>
            <a:spLocks noGrp="1"/>
          </p:cNvSpPr>
          <p:nvPr>
            <p:ph type="title"/>
          </p:nvPr>
        </p:nvSpPr>
        <p:spPr>
          <a:xfrm>
            <a:off x="314016" y="274638"/>
            <a:ext cx="8229600" cy="305026"/>
          </a:xfrm>
          <a:prstGeom prst="rect">
            <a:avLst/>
          </a:prstGeom>
        </p:spPr>
        <p:txBody>
          <a:bodyPr/>
          <a:lstStyle>
            <a:lvl1pPr>
              <a:defRPr sz="2000" b="1">
                <a:latin typeface="メイリオ" pitchFamily="50" charset="-128"/>
                <a:ea typeface="メイリオ" pitchFamily="50" charset="-128"/>
                <a:cs typeface="メイリオ" pitchFamily="50" charset="-128"/>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851919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40000" y="1260000"/>
            <a:ext cx="8034600" cy="4860000"/>
          </a:xfrm>
          <a:prstGeom prst="rect">
            <a:avLst/>
          </a:prstGeom>
        </p:spPr>
        <p:txBody>
          <a:bodyPr>
            <a:normAutofit/>
          </a:bodyPr>
          <a:lstStyle>
            <a:lvl1pPr>
              <a:buSzPct val="100000"/>
              <a:buFontTx/>
              <a:buBlip>
                <a:blip r:embed="rId2"/>
              </a:buBlip>
              <a:defRPr sz="2000"/>
            </a:lvl1pPr>
            <a:lvl2pPr marL="914400" indent="-457200">
              <a:buFontTx/>
              <a:buBlip>
                <a:blip r:embed="rId3"/>
              </a:buBlip>
              <a:defRPr sz="2000"/>
            </a:lvl2pPr>
            <a:lvl3pPr marL="1257300" indent="-342900">
              <a:lnSpc>
                <a:spcPct val="150000"/>
              </a:lnSpc>
              <a:buFont typeface="+mj-lt"/>
              <a:buAutoNum type="arabicPeriod"/>
              <a:defRPr sz="1600"/>
            </a:lvl3pPr>
            <a:lvl4pPr>
              <a:buFontTx/>
              <a:buBlip>
                <a:blip r:embed="rId4"/>
              </a:buBlip>
              <a:defRPr sz="1200"/>
            </a:lvl4pPr>
            <a:lvl5pPr>
              <a:buFontTx/>
              <a:buNone/>
              <a:defRPr sz="1200"/>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10" name="タイトル 9"/>
          <p:cNvSpPr>
            <a:spLocks noGrp="1"/>
          </p:cNvSpPr>
          <p:nvPr>
            <p:ph type="title"/>
          </p:nvPr>
        </p:nvSpPr>
        <p:spPr>
          <a:xfrm>
            <a:off x="539750" y="0"/>
            <a:ext cx="8034338" cy="898525"/>
          </a:xfrm>
          <a:prstGeom prst="rect">
            <a:avLst/>
          </a:prstGeom>
        </p:spPr>
        <p:txBody>
          <a:bodyPr/>
          <a:lstStyle/>
          <a:p>
            <a:r>
              <a:rPr lang="ja-JP" altLang="en-US" smtClean="0"/>
              <a:t>マスタ タイトルの書式設定</a:t>
            </a:r>
            <a:endParaRPr lang="ja-JP" altLang="en-US" dirty="0"/>
          </a:p>
        </p:txBody>
      </p:sp>
      <p:sp>
        <p:nvSpPr>
          <p:cNvPr id="4" name="スライド番号プレースホルダ 5"/>
          <p:cNvSpPr>
            <a:spLocks noGrp="1"/>
          </p:cNvSpPr>
          <p:nvPr>
            <p:ph type="sldNum" sz="quarter" idx="10"/>
          </p:nvPr>
        </p:nvSpPr>
        <p:spPr/>
        <p:txBody>
          <a:bodyPr/>
          <a:lstStyle>
            <a:lvl1pPr>
              <a:defRPr/>
            </a:lvl1pPr>
          </a:lstStyle>
          <a:p>
            <a:pPr>
              <a:defRPr/>
            </a:pPr>
            <a:fld id="{10BF2645-EA1F-45F7-B9BF-6F19537A53EB}" type="slidenum">
              <a:rPr lang="ja-JP" altLang="en-US"/>
              <a:pPr>
                <a:defRPr/>
              </a:pPr>
              <a:t>‹#›</a:t>
            </a:fld>
            <a:endParaRPr lang="ja-JP" altLang="en-US" dirty="0"/>
          </a:p>
        </p:txBody>
      </p:sp>
    </p:spTree>
    <p:extLst>
      <p:ext uri="{BB962C8B-B14F-4D97-AF65-F5344CB8AC3E}">
        <p14:creationId xmlns:p14="http://schemas.microsoft.com/office/powerpoint/2010/main" val="3142763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B">
    <p:bg>
      <p:bgRef idx="1001">
        <a:schemeClr val="bg1"/>
      </p:bgRef>
    </p:bg>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a:xfrm>
            <a:off x="174211" y="6581600"/>
            <a:ext cx="310297" cy="174420"/>
          </a:xfrm>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sp>
        <p:nvSpPr>
          <p:cNvPr id="5" name="テキスト プレースホルダー 9"/>
          <p:cNvSpPr>
            <a:spLocks noGrp="1"/>
          </p:cNvSpPr>
          <p:nvPr>
            <p:ph type="body" sz="quarter" idx="13" hasCustomPrompt="1"/>
          </p:nvPr>
        </p:nvSpPr>
        <p:spPr>
          <a:xfrm>
            <a:off x="317989" y="795827"/>
            <a:ext cx="8488010" cy="1049005"/>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600">
                <a:solidFill>
                  <a:schemeClr val="tx1"/>
                </a:solidFill>
                <a:latin typeface="Meiryo UI" pitchFamily="50" charset="-128"/>
                <a:ea typeface="Meiryo UI" pitchFamily="50" charset="-128"/>
                <a:cs typeface="Meiryo UI" pitchFamily="50" charset="-128"/>
              </a:defRPr>
            </a:lvl1pPr>
            <a:lvl2pPr marL="541338" indent="-276225">
              <a:spcBef>
                <a:spcPts val="600"/>
              </a:spcBef>
              <a:buClr>
                <a:schemeClr val="accent3"/>
              </a:buClr>
              <a:buFont typeface="Wingdings 3" pitchFamily="18" charset="2"/>
              <a:buChar char=""/>
              <a:defRPr sz="1200">
                <a:solidFill>
                  <a:schemeClr val="tx1"/>
                </a:solidFill>
                <a:latin typeface="Meiryo UI" pitchFamily="50" charset="-128"/>
                <a:ea typeface="Meiryo UI" pitchFamily="50" charset="-128"/>
                <a:cs typeface="Meiryo UI" pitchFamily="50" charset="-128"/>
              </a:defRPr>
            </a:lvl2pPr>
            <a:lvl3pPr marL="893763" indent="-350838" defTabSz="346075">
              <a:lnSpc>
                <a:spcPct val="100000"/>
              </a:lnSpc>
              <a:buFont typeface="Arial" pitchFamily="34" charset="0"/>
              <a:buChar char="•"/>
              <a:defRPr sz="1200">
                <a:solidFill>
                  <a:schemeClr val="tx1"/>
                </a:solidFill>
                <a:latin typeface="Meiryo UI" pitchFamily="50" charset="-128"/>
                <a:ea typeface="Meiryo UI" pitchFamily="50" charset="-128"/>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7" name="図 10" descr="Honbun_Header-18.jp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10"/>
            <a:ext cx="9144000" cy="10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線コネクタ 7"/>
          <p:cNvCxnSpPr/>
          <p:nvPr userDrawn="1"/>
        </p:nvCxnSpPr>
        <p:spPr>
          <a:xfrm>
            <a:off x="226086" y="579664"/>
            <a:ext cx="8681777"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タイトル 10"/>
          <p:cNvSpPr>
            <a:spLocks noGrp="1"/>
          </p:cNvSpPr>
          <p:nvPr>
            <p:ph type="title"/>
          </p:nvPr>
        </p:nvSpPr>
        <p:spPr>
          <a:xfrm>
            <a:off x="314016" y="274638"/>
            <a:ext cx="8229600" cy="305026"/>
          </a:xfrm>
          <a:prstGeom prst="rect">
            <a:avLst/>
          </a:prstGeom>
        </p:spPr>
        <p:txBody>
          <a:bodyPr/>
          <a:lstStyle>
            <a:lvl1pPr>
              <a:defRPr sz="2000" b="1">
                <a:latin typeface="メイリオ" pitchFamily="50" charset="-128"/>
                <a:ea typeface="メイリオ" pitchFamily="50" charset="-128"/>
                <a:cs typeface="メイリオ" pitchFamily="50" charset="-128"/>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26805117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p:cNvSpPr/>
          <p:nvPr/>
        </p:nvSpPr>
        <p:spPr>
          <a:xfrm>
            <a:off x="0" y="4"/>
            <a:ext cx="9144000" cy="6857999"/>
          </a:xfrm>
          <a:prstGeom prst="rect">
            <a:avLst/>
          </a:prstGeom>
          <a:solidFill>
            <a:schemeClr val="bg1">
              <a:lumMod val="75000"/>
            </a:schemeClr>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1" name="正方形/長方形 20"/>
          <p:cNvSpPr/>
          <p:nvPr/>
        </p:nvSpPr>
        <p:spPr>
          <a:xfrm>
            <a:off x="0" y="105879"/>
            <a:ext cx="9144000" cy="6752122"/>
          </a:xfrm>
          <a:prstGeom prst="rect">
            <a:avLst/>
          </a:prstGeom>
          <a:gradFill>
            <a:gsLst>
              <a:gs pos="0">
                <a:schemeClr val="bg1">
                  <a:lumMod val="80000"/>
                  <a:lumOff val="20000"/>
                </a:schemeClr>
              </a:gs>
              <a:gs pos="100000">
                <a:schemeClr val="bg1">
                  <a:alpha val="0"/>
                </a:schemeClr>
              </a:gs>
            </a:gsLst>
            <a:lin ang="5400000" scaled="1"/>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8" name="角丸四角形 7"/>
          <p:cNvSpPr/>
          <p:nvPr/>
        </p:nvSpPr>
        <p:spPr>
          <a:xfrm>
            <a:off x="102377" y="202134"/>
            <a:ext cx="8939077" cy="6562621"/>
          </a:xfrm>
          <a:prstGeom prst="roundRect">
            <a:avLst>
              <a:gd name="adj" fmla="val 979"/>
            </a:avLst>
          </a:prstGeom>
          <a:solidFill>
            <a:schemeClr val="bg1"/>
          </a:solidFill>
          <a:ln>
            <a:noFill/>
          </a:ln>
          <a:effectLst>
            <a:outerShdw blurRad="101600" sx="102000" sy="102000" algn="ctr" rotWithShape="0">
              <a:prstClr val="black">
                <a:alpha val="6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dirty="0">
              <a:solidFill>
                <a:srgbClr val="FFFFFF"/>
              </a:solidFill>
            </a:endParaRPr>
          </a:p>
        </p:txBody>
      </p:sp>
      <p:pic>
        <p:nvPicPr>
          <p:cNvPr id="9" name="図 10" descr="Honbun_Header-18.jpg"/>
          <p:cNvPicPr>
            <a:picLocks noChangeAspect="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0" y="10"/>
            <a:ext cx="9144000" cy="10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4" descr="Copyright_big.png"/>
          <p:cNvPicPr>
            <a:picLocks noChangeAspect="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5760132" y="6628314"/>
            <a:ext cx="20161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スライド番号プレースホルダ 5"/>
          <p:cNvSpPr>
            <a:spLocks noGrp="1"/>
          </p:cNvSpPr>
          <p:nvPr>
            <p:ph type="sldNum" sz="quarter" idx="4"/>
          </p:nvPr>
        </p:nvSpPr>
        <p:spPr>
          <a:xfrm>
            <a:off x="8640452" y="6580204"/>
            <a:ext cx="310297" cy="174420"/>
          </a:xfrm>
          <a:prstGeom prst="rect">
            <a:avLst/>
          </a:prstGeom>
        </p:spPr>
        <p:txBody>
          <a:bodyPr vert="horz" lIns="0" tIns="0" rIns="0" bIns="0" rtlCol="0" anchor="ctr" anchorCtr="1"/>
          <a:lstStyle>
            <a:lvl1pPr algn="r" fontAlgn="auto">
              <a:spcBef>
                <a:spcPts val="0"/>
              </a:spcBef>
              <a:spcAft>
                <a:spcPts val="0"/>
              </a:spcAft>
              <a:defRPr sz="1050">
                <a:solidFill>
                  <a:schemeClr val="tx1">
                    <a:lumMod val="50000"/>
                    <a:lumOff val="50000"/>
                  </a:schemeClr>
                </a:solidFill>
                <a:latin typeface="Meiryo UI" pitchFamily="50" charset="-128"/>
                <a:ea typeface="Meiryo UI" pitchFamily="50" charset="-128"/>
                <a:cs typeface="Meiryo UI" pitchFamily="50" charset="-128"/>
              </a:defRPr>
            </a:lvl1pPr>
          </a:lstStyle>
          <a:p>
            <a:pPr>
              <a:defRPr/>
            </a:pPr>
            <a:fld id="{B65E2BE0-115E-4C7E-A6E1-71BFAF216AD3}" type="slidenum">
              <a:rPr lang="ja-JP" altLang="en-US" smtClean="0">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17" name="直線コネクタ 16"/>
          <p:cNvCxnSpPr/>
          <p:nvPr/>
        </p:nvCxnSpPr>
        <p:spPr>
          <a:xfrm>
            <a:off x="5688124" y="6587735"/>
            <a:ext cx="0" cy="18000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2" name="テキスト ボックス 1"/>
          <p:cNvSpPr txBox="1"/>
          <p:nvPr/>
        </p:nvSpPr>
        <p:spPr>
          <a:xfrm>
            <a:off x="431540" y="6529191"/>
            <a:ext cx="3306006" cy="246221"/>
          </a:xfrm>
          <a:prstGeom prst="rect">
            <a:avLst/>
          </a:prstGeom>
          <a:noFill/>
        </p:spPr>
        <p:txBody>
          <a:bodyPr wrap="square" rtlCol="0">
            <a:spAutoFit/>
          </a:bodyPr>
          <a:lstStyle/>
          <a:p>
            <a:r>
              <a:rPr kumimoji="1" lang="en-US" altLang="ja-JP" sz="1000" dirty="0" smtClean="0"/>
              <a:t>Solution Service</a:t>
            </a:r>
            <a:r>
              <a:rPr kumimoji="1" lang="en-US" altLang="ja-JP" sz="1000" baseline="0" dirty="0" smtClean="0"/>
              <a:t> </a:t>
            </a:r>
            <a:r>
              <a:rPr kumimoji="1" lang="en-US" altLang="ja-JP" sz="1000" dirty="0" smtClean="0"/>
              <a:t>Sheet</a:t>
            </a:r>
            <a:endParaRPr kumimoji="1" lang="ja-JP" altLang="en-US" sz="1000" dirty="0"/>
          </a:p>
        </p:txBody>
      </p:sp>
      <p:pic>
        <p:nvPicPr>
          <p:cNvPr id="4" name="図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75356" y="6580204"/>
            <a:ext cx="572668" cy="184551"/>
          </a:xfrm>
          <a:prstGeom prst="rect">
            <a:avLst/>
          </a:prstGeom>
        </p:spPr>
      </p:pic>
      <p:sp>
        <p:nvSpPr>
          <p:cNvPr id="15" name="正方形/長方形 14"/>
          <p:cNvSpPr/>
          <p:nvPr userDrawn="1"/>
        </p:nvSpPr>
        <p:spPr>
          <a:xfrm>
            <a:off x="4441405" y="6546764"/>
            <a:ext cx="1282723" cy="279308"/>
          </a:xfrm>
          <a:prstGeom prst="rect">
            <a:avLst/>
          </a:prstGeom>
        </p:spPr>
        <p:txBody>
          <a:bodyPr wrap="none">
            <a:spAutoFit/>
          </a:bodyPr>
          <a:lstStyle/>
          <a:p>
            <a:pPr algn="ctr"/>
            <a:r>
              <a:rPr lang="en-US" altLang="ja-JP" sz="1050" i="0" u="none" dirty="0">
                <a:solidFill>
                  <a:schemeClr val="accent1"/>
                </a:solidFill>
                <a:latin typeface="Times New Roman" panose="02020603050405020304" pitchFamily="18" charset="0"/>
                <a:ea typeface="メイリオ" panose="020B0604030504040204" pitchFamily="50" charset="-128"/>
                <a:cs typeface="Times New Roman" panose="02020603050405020304" pitchFamily="18" charset="0"/>
              </a:rPr>
              <a:t>Strictly Confidential</a:t>
            </a:r>
          </a:p>
        </p:txBody>
      </p:sp>
    </p:spTree>
    <p:extLst>
      <p:ext uri="{BB962C8B-B14F-4D97-AF65-F5344CB8AC3E}">
        <p14:creationId xmlns:p14="http://schemas.microsoft.com/office/powerpoint/2010/main" val="3649577468"/>
      </p:ext>
    </p:extLst>
  </p:cSld>
  <p:clrMap bg1="lt1" tx1="dk1" bg2="lt2" tx2="dk2" accent1="accent1" accent2="accent2" accent3="accent3" accent4="accent4" accent5="accent5" accent6="accent6" hlink="hlink" folHlink="folHlink"/>
  <p:sldLayoutIdLst>
    <p:sldLayoutId id="2147483661" r:id="rId1"/>
    <p:sldLayoutId id="2147483682" r:id="rId2"/>
    <p:sldLayoutId id="2147483662" r:id="rId3"/>
    <p:sldLayoutId id="2147483680" r:id="rId4"/>
    <p:sldLayoutId id="2147483675" r:id="rId5"/>
    <p:sldLayoutId id="2147483676" r:id="rId6"/>
    <p:sldLayoutId id="2147483679" r:id="rId7"/>
    <p:sldLayoutId id="2147483681" r:id="rId8"/>
    <p:sldLayoutId id="2147483683" r:id="rId9"/>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1000" b="0" kern="1200">
          <a:solidFill>
            <a:schemeClr val="tx1">
              <a:lumMod val="50000"/>
              <a:lumOff val="50000"/>
            </a:schemeClr>
          </a:solidFill>
          <a:latin typeface="+mn-ea"/>
          <a:ea typeface="+mn-ea"/>
          <a:cs typeface="メイリオ" panose="020B0604030504040204" pitchFamily="50" charset="-128"/>
        </a:defRPr>
      </a:lvl1pPr>
    </p:titleStyle>
    <p:bodyStyle>
      <a:lvl1pPr marL="803275" indent="-803275" algn="l" defTabSz="914400" rtl="0" eaLnBrk="1" latinLnBrk="0" hangingPunct="1">
        <a:lnSpc>
          <a:spcPct val="90000"/>
        </a:lnSpc>
        <a:spcBef>
          <a:spcPts val="1000"/>
        </a:spcBef>
        <a:buFont typeface="Wingdings 2" pitchFamily="18" charset="2"/>
        <a:buChar char=""/>
        <a:defRPr kumimoji="1" lang="ja-JP" altLang="en-US" sz="1800" kern="1200" smtClean="0">
          <a:solidFill>
            <a:schemeClr val="tx1"/>
          </a:solidFill>
          <a:latin typeface="Meiryo UI" pitchFamily="50" charset="-128"/>
          <a:ea typeface="Meiryo UI" pitchFamily="50" charset="-128"/>
          <a:cs typeface="Meiryo UI" pitchFamily="50" charset="-128"/>
        </a:defRPr>
      </a:lvl1pPr>
      <a:lvl2pPr marL="1260475" indent="-995363" algn="l" defTabSz="914400" rtl="0" eaLnBrk="1" latinLnBrk="0" hangingPunct="1">
        <a:lnSpc>
          <a:spcPct val="90000"/>
        </a:lnSpc>
        <a:spcBef>
          <a:spcPts val="500"/>
        </a:spcBef>
        <a:buFont typeface="Wingdings 2" pitchFamily="18" charset="2"/>
        <a:buChar char=""/>
        <a:defRPr kumimoji="1" lang="ja-JP" altLang="en-US" sz="1600" kern="1200" smtClean="0">
          <a:solidFill>
            <a:schemeClr val="tx1"/>
          </a:solidFill>
          <a:latin typeface="Meiryo UI" pitchFamily="50" charset="-128"/>
          <a:ea typeface="Meiryo UI" pitchFamily="50" charset="-128"/>
          <a:cs typeface="Meiryo UI" pitchFamily="50" charset="-128"/>
        </a:defRPr>
      </a:lvl2pPr>
      <a:lvl3pPr marL="893763" indent="-90488" algn="l" defTabSz="914400" rtl="0" eaLnBrk="1" latinLnBrk="0" hangingPunct="1">
        <a:lnSpc>
          <a:spcPct val="90000"/>
        </a:lnSpc>
        <a:spcBef>
          <a:spcPts val="500"/>
        </a:spcBef>
        <a:buFont typeface="Wingdings 2" pitchFamily="18" charset="2"/>
        <a:buChar char=""/>
        <a:defRPr kumimoji="1" lang="ja-JP" altLang="en-US" sz="1400" kern="1200" smtClean="0">
          <a:solidFill>
            <a:schemeClr val="tx1"/>
          </a:solidFill>
          <a:latin typeface="Meiryo UI" pitchFamily="50" charset="-128"/>
          <a:ea typeface="Meiryo UI" pitchFamily="50" charset="-128"/>
          <a:cs typeface="Meiryo UI" pitchFamily="50" charset="-128"/>
        </a:defRPr>
      </a:lvl3pPr>
      <a:lvl4pPr marL="2149475" indent="-1674813" algn="l" defTabSz="914400" rtl="0" eaLnBrk="1" latinLnBrk="0" hangingPunct="1">
        <a:lnSpc>
          <a:spcPct val="90000"/>
        </a:lnSpc>
        <a:spcBef>
          <a:spcPts val="500"/>
        </a:spcBef>
        <a:buFont typeface="Wingdings 2" pitchFamily="18" charset="2"/>
        <a:buChar char=""/>
        <a:defRPr kumimoji="1" lang="ja-JP" altLang="en-US" sz="1200" kern="1200" smtClean="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19.tiff"/><Relationship Id="rId7" Type="http://schemas.openxmlformats.org/officeDocument/2006/relationships/image" Target="../media/image23.tiff"/><Relationship Id="rId12" Type="http://schemas.microsoft.com/office/2007/relationships/diagramDrawing" Target="../diagrams/drawing1.xml"/><Relationship Id="rId2" Type="http://schemas.openxmlformats.org/officeDocument/2006/relationships/image" Target="../media/image18.tiff"/><Relationship Id="rId1" Type="http://schemas.openxmlformats.org/officeDocument/2006/relationships/slideLayout" Target="../slideLayouts/slideLayout9.xml"/><Relationship Id="rId6" Type="http://schemas.openxmlformats.org/officeDocument/2006/relationships/image" Target="../media/image22.tiff"/><Relationship Id="rId11" Type="http://schemas.openxmlformats.org/officeDocument/2006/relationships/diagramColors" Target="../diagrams/colors1.xml"/><Relationship Id="rId5" Type="http://schemas.openxmlformats.org/officeDocument/2006/relationships/image" Target="../media/image21.jpeg"/><Relationship Id="rId10" Type="http://schemas.openxmlformats.org/officeDocument/2006/relationships/diagramQuickStyle" Target="../diagrams/quickStyle1.xml"/><Relationship Id="rId4" Type="http://schemas.openxmlformats.org/officeDocument/2006/relationships/image" Target="../media/image20.tiff"/><Relationship Id="rId9"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upport.shanon.co.jp/hc/ja/articles/115002942767" TargetMode="External"/><Relationship Id="rId2" Type="http://schemas.openxmlformats.org/officeDocument/2006/relationships/hyperlink" Target="https://www.microsoft.com/ja-jp/windows/lifecycle/iesupport/" TargetMode="External"/><Relationship Id="rId1" Type="http://schemas.openxmlformats.org/officeDocument/2006/relationships/slideLayout" Target="../slideLayouts/slideLayout9.xml"/><Relationship Id="rId4" Type="http://schemas.openxmlformats.org/officeDocument/2006/relationships/hyperlink" Target="https://support.shanon.co.jp/hc/ja/articles/11500306220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9.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a:xfrm>
            <a:off x="8640452" y="6598800"/>
            <a:ext cx="310297" cy="174420"/>
          </a:xfrm>
        </p:spPr>
        <p:txBody>
          <a:bodyPr/>
          <a:lstStyle/>
          <a:p>
            <a:pPr>
              <a:defRPr/>
            </a:pPr>
            <a:fld id="{B65E2BE0-115E-4C7E-A6E1-71BFAF216AD3}" type="slidenum">
              <a:rPr lang="ja-JP" altLang="en-US" smtClean="0">
                <a:solidFill>
                  <a:srgbClr val="000000">
                    <a:lumMod val="50000"/>
                    <a:lumOff val="50000"/>
                  </a:srgbClr>
                </a:solidFill>
                <a:latin typeface="+mn-ea"/>
                <a:ea typeface="+mn-ea"/>
              </a:rPr>
              <a:pPr>
                <a:defRPr/>
              </a:pPr>
              <a:t>1</a:t>
            </a:fld>
            <a:endParaRPr lang="ja-JP" altLang="en-US" dirty="0">
              <a:solidFill>
                <a:srgbClr val="000000">
                  <a:lumMod val="50000"/>
                  <a:lumOff val="50000"/>
                </a:srgbClr>
              </a:solidFill>
              <a:latin typeface="+mn-ea"/>
              <a:ea typeface="+mn-ea"/>
            </a:endParaRPr>
          </a:p>
        </p:txBody>
      </p:sp>
      <p:sp>
        <p:nvSpPr>
          <p:cNvPr id="7" name="テキスト ボックス 1"/>
          <p:cNvSpPr txBox="1">
            <a:spLocks noChangeArrowheads="1"/>
          </p:cNvSpPr>
          <p:nvPr/>
        </p:nvSpPr>
        <p:spPr bwMode="auto">
          <a:xfrm>
            <a:off x="200016" y="4941168"/>
            <a:ext cx="58121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en-US" altLang="ja-JP" sz="1000" dirty="0">
                <a:latin typeface="+mn-ea"/>
                <a:ea typeface="+mn-ea"/>
              </a:rPr>
              <a:t>※</a:t>
            </a:r>
            <a:r>
              <a:rPr lang="ja-JP" altLang="en-US" sz="1000" dirty="0">
                <a:latin typeface="+mn-ea"/>
                <a:ea typeface="+mn-ea"/>
              </a:rPr>
              <a:t>本資料では弊社製品 </a:t>
            </a:r>
            <a:r>
              <a:rPr lang="en-US" altLang="ja-JP" sz="1000" dirty="0">
                <a:latin typeface="+mn-ea"/>
                <a:ea typeface="+mn-ea"/>
              </a:rPr>
              <a:t>SHANON MARKETING PLATFORM</a:t>
            </a:r>
            <a:r>
              <a:rPr lang="ja-JP" altLang="en-US" sz="1000" dirty="0">
                <a:latin typeface="+mn-ea"/>
                <a:ea typeface="+mn-ea"/>
              </a:rPr>
              <a:t>を</a:t>
            </a:r>
            <a:r>
              <a:rPr lang="ja-JP" altLang="en-US" sz="1000" dirty="0" smtClean="0">
                <a:latin typeface="+mn-ea"/>
                <a:ea typeface="+mn-ea"/>
              </a:rPr>
              <a:t>、略称</a:t>
            </a:r>
            <a:r>
              <a:rPr lang="ja-JP" altLang="en-US" sz="1000" dirty="0">
                <a:latin typeface="+mn-ea"/>
                <a:ea typeface="+mn-ea"/>
              </a:rPr>
              <a:t>「</a:t>
            </a:r>
            <a:r>
              <a:rPr lang="en-US" altLang="ja-JP" sz="1000" dirty="0">
                <a:latin typeface="+mn-ea"/>
                <a:ea typeface="+mn-ea"/>
              </a:rPr>
              <a:t>SMP</a:t>
            </a:r>
            <a:r>
              <a:rPr lang="ja-JP" altLang="en-US" sz="1000" dirty="0">
                <a:latin typeface="+mn-ea"/>
                <a:ea typeface="+mn-ea"/>
              </a:rPr>
              <a:t>」と記載致して</a:t>
            </a:r>
            <a:r>
              <a:rPr lang="ja-JP" altLang="en-US" sz="1000" dirty="0" smtClean="0">
                <a:latin typeface="+mn-ea"/>
                <a:ea typeface="+mn-ea"/>
              </a:rPr>
              <a:t>おります</a:t>
            </a:r>
            <a:r>
              <a:rPr lang="ja-JP" altLang="en-US" sz="1000" dirty="0">
                <a:latin typeface="+mn-ea"/>
                <a:ea typeface="+mn-ea"/>
              </a:rPr>
              <a:t>。</a:t>
            </a:r>
            <a:endParaRPr lang="en-US" altLang="ja-JP" sz="1000" dirty="0" smtClean="0">
              <a:latin typeface="+mn-ea"/>
              <a:ea typeface="+mn-ea"/>
            </a:endParaRPr>
          </a:p>
        </p:txBody>
      </p:sp>
      <p:sp>
        <p:nvSpPr>
          <p:cNvPr id="16" name="テキスト プレースホルダー 4"/>
          <p:cNvSpPr>
            <a:spLocks noGrp="1"/>
          </p:cNvSpPr>
          <p:nvPr>
            <p:ph type="body" sz="quarter" idx="11"/>
          </p:nvPr>
        </p:nvSpPr>
        <p:spPr>
          <a:xfrm>
            <a:off x="578955" y="2204864"/>
            <a:ext cx="5649231" cy="377026"/>
          </a:xfrm>
          <a:prstGeom prst="rect">
            <a:avLst/>
          </a:prstGeom>
        </p:spPr>
        <p:txBody>
          <a:bodyPr wrap="square">
            <a:spAutoFit/>
          </a:bodyPr>
          <a:lstStyle>
            <a:lvl1pPr marL="0" indent="0" algn="l">
              <a:buNone/>
              <a:defRPr sz="2000" b="1" u="sng">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latin typeface="+mn-ea"/>
                <a:ea typeface="+mn-ea"/>
              </a:rPr>
              <a:t>●●●●　御中</a:t>
            </a:r>
            <a:endParaRPr kumimoji="1" lang="ja-JP" altLang="en-US" dirty="0">
              <a:latin typeface="+mn-ea"/>
              <a:ea typeface="+mn-ea"/>
            </a:endParaRPr>
          </a:p>
        </p:txBody>
      </p:sp>
      <p:cxnSp>
        <p:nvCxnSpPr>
          <p:cNvPr id="17" name="直線コネクタ 16"/>
          <p:cNvCxnSpPr/>
          <p:nvPr/>
        </p:nvCxnSpPr>
        <p:spPr>
          <a:xfrm>
            <a:off x="927054" y="3862204"/>
            <a:ext cx="730805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20"/>
          <p:cNvSpPr>
            <a:spLocks noGrp="1"/>
          </p:cNvSpPr>
          <p:nvPr>
            <p:ph type="body" sz="quarter" idx="13"/>
          </p:nvPr>
        </p:nvSpPr>
        <p:spPr>
          <a:xfrm>
            <a:off x="3031438" y="4077090"/>
            <a:ext cx="3099289" cy="291618"/>
          </a:xfrm>
          <a:prstGeom prst="rect">
            <a:avLst/>
          </a:prstGeom>
          <a:ln>
            <a:noFill/>
          </a:ln>
        </p:spPr>
        <p:txBody>
          <a:bodyPr>
            <a:spAutoFit/>
          </a:bodyPr>
          <a:lstStyle>
            <a:lvl1pPr marL="0" indent="0" algn="ctr">
              <a:buNone/>
              <a:defRPr sz="16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sz="1400" dirty="0" smtClean="0">
                <a:latin typeface="+mn-ea"/>
                <a:ea typeface="+mn-ea"/>
              </a:rPr>
              <a:t>Date</a:t>
            </a:r>
            <a:r>
              <a:rPr kumimoji="1" lang="ja-JP" altLang="en-US" sz="1400" dirty="0" smtClean="0">
                <a:latin typeface="+mn-ea"/>
                <a:ea typeface="+mn-ea"/>
              </a:rPr>
              <a:t>：</a:t>
            </a:r>
            <a:r>
              <a:rPr kumimoji="1" lang="en-US" altLang="ja-JP" sz="1400" dirty="0" smtClean="0">
                <a:latin typeface="+mn-ea"/>
                <a:ea typeface="+mn-ea"/>
              </a:rPr>
              <a:t>YYYY/MM/DD</a:t>
            </a:r>
          </a:p>
        </p:txBody>
      </p:sp>
      <p:sp>
        <p:nvSpPr>
          <p:cNvPr id="19" name="テキスト プレースホルダー 23"/>
          <p:cNvSpPr>
            <a:spLocks noGrp="1"/>
          </p:cNvSpPr>
          <p:nvPr>
            <p:ph type="body" sz="quarter" idx="14"/>
          </p:nvPr>
        </p:nvSpPr>
        <p:spPr>
          <a:xfrm>
            <a:off x="927054" y="3385228"/>
            <a:ext cx="7308057" cy="547842"/>
          </a:xfrm>
          <a:prstGeom prst="rect">
            <a:avLst/>
          </a:prstGeom>
          <a:ln>
            <a:noFill/>
          </a:ln>
        </p:spPr>
        <p:txBody>
          <a:bodyPr wrap="square" anchor="b">
            <a:spAutoFit/>
          </a:bodyPr>
          <a:lstStyle>
            <a:lvl1pPr marL="0" indent="0" algn="ctr">
              <a:buNone/>
              <a:defRPr sz="3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lang="ja-JP" altLang="en-US" dirty="0">
                <a:latin typeface="+mn-ea"/>
                <a:ea typeface="+mn-ea"/>
              </a:rPr>
              <a:t>キックオフ資料</a:t>
            </a:r>
            <a:endParaRPr kumimoji="1" lang="ja-JP" altLang="en-US" dirty="0">
              <a:latin typeface="+mn-ea"/>
              <a:ea typeface="+mn-ea"/>
            </a:endParaRPr>
          </a:p>
        </p:txBody>
      </p:sp>
    </p:spTree>
    <p:extLst>
      <p:ext uri="{BB962C8B-B14F-4D97-AF65-F5344CB8AC3E}">
        <p14:creationId xmlns:p14="http://schemas.microsoft.com/office/powerpoint/2010/main" val="1818104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7352"/>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10</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成果物一覧</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プレースホルダー 2"/>
          <p:cNvSpPr>
            <a:spLocks noGrp="1"/>
          </p:cNvSpPr>
          <p:nvPr>
            <p:ph type="body" sz="quarter" idx="13"/>
          </p:nvPr>
        </p:nvSpPr>
        <p:spPr>
          <a:xfrm>
            <a:off x="323131" y="692696"/>
            <a:ext cx="8488010" cy="313932"/>
          </a:xfrm>
        </p:spPr>
        <p:txBody>
          <a:bodyPr/>
          <a:lstStyle/>
          <a:p>
            <a:pPr marL="0" indent="0">
              <a:buNone/>
            </a:pPr>
            <a:r>
              <a:rPr lang="ja-JP" altLang="en-US" b="1" dirty="0" smtClean="0"/>
              <a:t>下記の成果物として納品いたします。</a:t>
            </a:r>
            <a:endParaRPr lang="en-US" altLang="ja-JP" b="1" dirty="0" smtClean="0"/>
          </a:p>
        </p:txBody>
      </p:sp>
      <p:graphicFrame>
        <p:nvGraphicFramePr>
          <p:cNvPr id="3" name="表 2"/>
          <p:cNvGraphicFramePr>
            <a:graphicFrameLocks noGrp="1"/>
          </p:cNvGraphicFramePr>
          <p:nvPr>
            <p:extLst>
              <p:ext uri="{D42A27DB-BD31-4B8C-83A1-F6EECF244321}">
                <p14:modId xmlns:p14="http://schemas.microsoft.com/office/powerpoint/2010/main" val="1316796316"/>
              </p:ext>
            </p:extLst>
          </p:nvPr>
        </p:nvGraphicFramePr>
        <p:xfrm>
          <a:off x="395536" y="1079860"/>
          <a:ext cx="8388932" cy="4469485"/>
        </p:xfrm>
        <a:graphic>
          <a:graphicData uri="http://schemas.openxmlformats.org/drawingml/2006/table">
            <a:tbl>
              <a:tblPr firstRow="1" bandRow="1">
                <a:tableStyleId>{5C22544A-7EE6-4342-B048-85BDC9FD1C3A}</a:tableStyleId>
              </a:tblPr>
              <a:tblGrid>
                <a:gridCol w="474157"/>
                <a:gridCol w="929999"/>
                <a:gridCol w="3738624"/>
                <a:gridCol w="3246152"/>
              </a:tblGrid>
              <a:tr h="188900">
                <a:tc>
                  <a:txBody>
                    <a:bodyPr/>
                    <a:lstStyle/>
                    <a:p>
                      <a:pPr algn="ctr"/>
                      <a:r>
                        <a:rPr kumimoji="1" lang="en-US" altLang="ja-JP" sz="1100" b="1" dirty="0" smtClean="0">
                          <a:latin typeface="+mn-ea"/>
                          <a:ea typeface="+mn-ea"/>
                          <a:cs typeface="Meiryo UI" panose="020B0604030504040204" pitchFamily="50" charset="-128"/>
                        </a:rPr>
                        <a:t>No</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項目</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内容</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使用した資料</a:t>
                      </a:r>
                      <a:r>
                        <a:rPr kumimoji="1" lang="en-US" altLang="ja-JP" sz="1100" b="1" dirty="0" smtClean="0">
                          <a:latin typeface="+mn-ea"/>
                          <a:ea typeface="+mn-ea"/>
                          <a:cs typeface="Meiryo UI" panose="020B0604030504040204" pitchFamily="50" charset="-128"/>
                        </a:rPr>
                        <a:t>/</a:t>
                      </a:r>
                      <a:r>
                        <a:rPr kumimoji="1" lang="ja-JP" altLang="en-US" sz="1100" b="1" dirty="0" smtClean="0">
                          <a:latin typeface="+mn-ea"/>
                          <a:ea typeface="+mn-ea"/>
                          <a:cs typeface="Meiryo UI" panose="020B0604030504040204" pitchFamily="50" charset="-128"/>
                        </a:rPr>
                        <a:t>成果物</a:t>
                      </a:r>
                      <a:endParaRPr kumimoji="1" lang="ja-JP" altLang="en-US" sz="1100" b="1" dirty="0">
                        <a:latin typeface="+mn-ea"/>
                        <a:ea typeface="+mn-ea"/>
                        <a:cs typeface="Meiryo UI" panose="020B0604030504040204" pitchFamily="50" charset="-128"/>
                      </a:endParaRPr>
                    </a:p>
                  </a:txBody>
                  <a:tcPr anchor="ctr"/>
                </a:tc>
              </a:tr>
              <a:tr h="399854">
                <a:tc>
                  <a:txBody>
                    <a:bodyPr/>
                    <a:lstStyle/>
                    <a:p>
                      <a:pPr algn="ctr"/>
                      <a:r>
                        <a:rPr kumimoji="1" lang="en-US" altLang="ja-JP" sz="1100" b="1" dirty="0" smtClean="0">
                          <a:latin typeface="+mn-ea"/>
                          <a:ea typeface="+mn-ea"/>
                          <a:cs typeface="Meiryo UI" panose="020B0604030504040204" pitchFamily="50" charset="-128"/>
                        </a:rPr>
                        <a:t>1</a:t>
                      </a:r>
                      <a:endParaRPr kumimoji="1" lang="ja-JP" altLang="en-US" sz="1100" b="1" dirty="0">
                        <a:latin typeface="+mn-ea"/>
                        <a:ea typeface="+mn-ea"/>
                        <a:cs typeface="Meiryo UI" panose="020B0604030504040204" pitchFamily="50" charset="-128"/>
                      </a:endParaRPr>
                    </a:p>
                  </a:txBody>
                  <a:tcPr anchor="ctr"/>
                </a:tc>
                <a:tc>
                  <a:txBody>
                    <a:bodyPr/>
                    <a:lstStyle/>
                    <a:p>
                      <a:r>
                        <a:rPr kumimoji="1" lang="ja-JP" altLang="en-US" sz="1200" b="0" dirty="0" smtClean="0">
                          <a:latin typeface="+mn-ea"/>
                          <a:ea typeface="+mn-ea"/>
                          <a:cs typeface="Meiryo UI" panose="020B0604030504040204" pitchFamily="50" charset="-128"/>
                        </a:rPr>
                        <a:t>キックオフ</a:t>
                      </a:r>
                      <a:endParaRPr kumimoji="1" lang="ja-JP" altLang="en-US" sz="1200" b="0" dirty="0">
                        <a:latin typeface="+mn-ea"/>
                        <a:ea typeface="+mn-ea"/>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2">
                              <a:lumMod val="50000"/>
                            </a:schemeClr>
                          </a:solidFill>
                          <a:latin typeface="+mn-ea"/>
                          <a:ea typeface="+mn-ea"/>
                        </a:rPr>
                        <a:t>目的、作業内容、スケジュールの内容を明記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2">
                              <a:lumMod val="50000"/>
                            </a:schemeClr>
                          </a:solidFill>
                          <a:latin typeface="+mn-ea"/>
                          <a:ea typeface="+mn-ea"/>
                        </a:rPr>
                        <a:t>キックオフ資料</a:t>
                      </a:r>
                    </a:p>
                  </a:txBody>
                  <a:tcPr anchor="ctr"/>
                </a:tc>
              </a:tr>
              <a:tr h="367373">
                <a:tc rowSpan="3">
                  <a:txBody>
                    <a:bodyPr/>
                    <a:lstStyle/>
                    <a:p>
                      <a:pPr algn="ctr"/>
                      <a:r>
                        <a:rPr kumimoji="1" lang="en-US" altLang="ja-JP" sz="1100" b="1" dirty="0" smtClean="0">
                          <a:latin typeface="+mn-ea"/>
                          <a:ea typeface="+mn-ea"/>
                          <a:cs typeface="Meiryo UI" panose="020B0604030504040204" pitchFamily="50" charset="-128"/>
                        </a:rPr>
                        <a:t>2</a:t>
                      </a:r>
                      <a:endParaRPr kumimoji="1" lang="ja-JP" altLang="en-US" sz="1100" b="1" dirty="0">
                        <a:latin typeface="+mn-ea"/>
                        <a:ea typeface="+mn-ea"/>
                        <a:cs typeface="Meiryo UI" panose="020B0604030504040204" pitchFamily="50" charset="-128"/>
                      </a:endParaRPr>
                    </a:p>
                  </a:txBody>
                  <a:tcPr anchor="ctr"/>
                </a:tc>
                <a:tc rowSpan="3">
                  <a:txBody>
                    <a:bodyPr/>
                    <a:lstStyle/>
                    <a:p>
                      <a:r>
                        <a:rPr kumimoji="1" lang="ja-JP" altLang="en-US" sz="1200" b="0" dirty="0" smtClean="0">
                          <a:latin typeface="+mn-ea"/>
                          <a:ea typeface="+mn-ea"/>
                          <a:cs typeface="Meiryo UI" panose="020B0604030504040204" pitchFamily="50" charset="-128"/>
                        </a:rPr>
                        <a:t>要件定義</a:t>
                      </a:r>
                      <a:endParaRPr kumimoji="1" lang="ja-JP" altLang="en-US" sz="1200" b="0" dirty="0">
                        <a:latin typeface="+mn-ea"/>
                        <a:ea typeface="+mn-ea"/>
                        <a:cs typeface="Meiryo UI" panose="020B0604030504040204" pitchFamily="50" charset="-128"/>
                      </a:endParaRPr>
                    </a:p>
                  </a:txBody>
                  <a:tcPr anchor="ctr"/>
                </a:tc>
                <a:tc>
                  <a:txBody>
                    <a:bodyPr/>
                    <a:lstStyle/>
                    <a:p>
                      <a:r>
                        <a:rPr kumimoji="1" lang="ja-JP" altLang="en-US" sz="1200" b="0" dirty="0" smtClean="0">
                          <a:solidFill>
                            <a:schemeClr val="tx2">
                              <a:lumMod val="50000"/>
                            </a:schemeClr>
                          </a:solidFill>
                          <a:latin typeface="+mn-ea"/>
                          <a:ea typeface="+mn-ea"/>
                        </a:rPr>
                        <a:t>要件が確定したものを明記</a:t>
                      </a:r>
                    </a:p>
                  </a:txBody>
                  <a:tcPr anchor="ctr"/>
                </a:tc>
                <a:tc>
                  <a:txBody>
                    <a:bodyPr/>
                    <a:lstStyle/>
                    <a:p>
                      <a:r>
                        <a:rPr lang="ja-JP" altLang="en-US" sz="1200" b="0" dirty="0" smtClean="0">
                          <a:solidFill>
                            <a:schemeClr val="tx2">
                              <a:lumMod val="50000"/>
                            </a:schemeClr>
                          </a:solidFill>
                          <a:latin typeface="+mn-ea"/>
                          <a:ea typeface="+mn-ea"/>
                        </a:rPr>
                        <a:t>要件定義書</a:t>
                      </a:r>
                      <a:endParaRPr lang="ja-JP" altLang="en-US" sz="1200" b="0" dirty="0">
                        <a:solidFill>
                          <a:schemeClr val="tx2">
                            <a:lumMod val="50000"/>
                          </a:schemeClr>
                        </a:solidFill>
                        <a:latin typeface="+mn-ea"/>
                        <a:ea typeface="+mn-ea"/>
                      </a:endParaRPr>
                    </a:p>
                  </a:txBody>
                  <a:tcPr anchor="ctr"/>
                </a:tc>
              </a:tr>
              <a:tr h="342276">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200" b="0" dirty="0">
                        <a:latin typeface="+mn-ea"/>
                        <a:ea typeface="+mn-ea"/>
                        <a:cs typeface="Meiryo UI" panose="020B0604030504040204" pitchFamily="50" charset="-128"/>
                      </a:endParaRPr>
                    </a:p>
                  </a:txBody>
                  <a:tcPr anchor="ctr"/>
                </a:tc>
                <a:tc>
                  <a:txBody>
                    <a:bodyPr/>
                    <a:lstStyle/>
                    <a:p>
                      <a:r>
                        <a:rPr kumimoji="1" lang="ja-JP" altLang="en-US" sz="1200" b="0" dirty="0" smtClean="0">
                          <a:solidFill>
                            <a:schemeClr val="tx2">
                              <a:lumMod val="50000"/>
                            </a:schemeClr>
                          </a:solidFill>
                          <a:latin typeface="+mn-ea"/>
                          <a:ea typeface="+mn-ea"/>
                        </a:rPr>
                        <a:t>導入後の業務フローを明記</a:t>
                      </a:r>
                    </a:p>
                  </a:txBody>
                  <a:tcPr anchor="ctr"/>
                </a:tc>
                <a:tc>
                  <a:txBody>
                    <a:bodyPr/>
                    <a:lstStyle/>
                    <a:p>
                      <a:r>
                        <a:rPr lang="ja-JP" altLang="en-US" sz="1200" b="0" dirty="0" smtClean="0">
                          <a:solidFill>
                            <a:schemeClr val="tx2">
                              <a:lumMod val="50000"/>
                            </a:schemeClr>
                          </a:solidFill>
                          <a:latin typeface="+mn-ea"/>
                          <a:ea typeface="+mn-ea"/>
                        </a:rPr>
                        <a:t>業務フロー定義書</a:t>
                      </a:r>
                      <a:endParaRPr lang="ja-JP" altLang="en-US" sz="1200" b="0" dirty="0">
                        <a:solidFill>
                          <a:schemeClr val="tx2">
                            <a:lumMod val="50000"/>
                          </a:schemeClr>
                        </a:solidFill>
                        <a:latin typeface="+mn-ea"/>
                        <a:ea typeface="+mn-ea"/>
                      </a:endParaRPr>
                    </a:p>
                  </a:txBody>
                  <a:tcPr anchor="ctr"/>
                </a:tc>
              </a:tr>
              <a:tr h="360926">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200" b="0" dirty="0">
                        <a:latin typeface="+mn-ea"/>
                        <a:ea typeface="+mn-ea"/>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2">
                              <a:lumMod val="50000"/>
                            </a:schemeClr>
                          </a:solidFill>
                          <a:latin typeface="+mn-ea"/>
                          <a:ea typeface="+mn-ea"/>
                        </a:rPr>
                        <a:t>要件内容の作業進捗を明記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2">
                              <a:lumMod val="50000"/>
                            </a:schemeClr>
                          </a:solidFill>
                          <a:latin typeface="+mn-ea"/>
                          <a:ea typeface="+mn-ea"/>
                        </a:rPr>
                        <a:t>スケジュール</a:t>
                      </a:r>
                    </a:p>
                  </a:txBody>
                  <a:tcPr anchor="ctr"/>
                </a:tc>
              </a:tr>
              <a:tr h="346726">
                <a:tc rowSpan="3">
                  <a:txBody>
                    <a:bodyPr/>
                    <a:lstStyle/>
                    <a:p>
                      <a:pPr algn="ctr"/>
                      <a:r>
                        <a:rPr kumimoji="1" lang="en-US" altLang="ja-JP" sz="1100" b="1" dirty="0" smtClean="0">
                          <a:latin typeface="+mn-ea"/>
                          <a:ea typeface="+mn-ea"/>
                          <a:cs typeface="Meiryo UI" panose="020B0604030504040204" pitchFamily="50" charset="-128"/>
                        </a:rPr>
                        <a:t>3</a:t>
                      </a:r>
                      <a:endParaRPr kumimoji="1" lang="ja-JP" altLang="en-US" sz="1100" b="1" dirty="0">
                        <a:latin typeface="+mn-ea"/>
                        <a:ea typeface="+mn-ea"/>
                        <a:cs typeface="Meiryo UI" panose="020B0604030504040204" pitchFamily="50" charset="-128"/>
                      </a:endParaRPr>
                    </a:p>
                  </a:txBody>
                  <a:tcPr anchor="ctr"/>
                </a:tc>
                <a:tc rowSpan="3">
                  <a:txBody>
                    <a:bodyPr/>
                    <a:lstStyle/>
                    <a:p>
                      <a:r>
                        <a:rPr kumimoji="1" lang="ja-JP" altLang="en-US" sz="1200" b="0" dirty="0" smtClean="0">
                          <a:latin typeface="+mn-ea"/>
                          <a:ea typeface="+mn-ea"/>
                          <a:cs typeface="Meiryo UI" panose="020B0604030504040204" pitchFamily="50" charset="-128"/>
                        </a:rPr>
                        <a:t>設計書</a:t>
                      </a:r>
                      <a:endParaRPr kumimoji="1" lang="ja-JP" altLang="en-US" sz="1200" b="0" dirty="0">
                        <a:latin typeface="+mn-ea"/>
                        <a:ea typeface="+mn-ea"/>
                        <a:cs typeface="Meiryo UI" panose="020B0604030504040204" pitchFamily="50" charset="-128"/>
                      </a:endParaRPr>
                    </a:p>
                  </a:txBody>
                  <a:tcPr anchor="ctr"/>
                </a:tc>
                <a:tc rowSpan="3">
                  <a:txBody>
                    <a:bodyPr/>
                    <a:lstStyle/>
                    <a:p>
                      <a:r>
                        <a:rPr kumimoji="1" lang="ja-JP" altLang="en-US" sz="1200" b="0" dirty="0" smtClean="0">
                          <a:solidFill>
                            <a:schemeClr val="tx2">
                              <a:lumMod val="50000"/>
                            </a:schemeClr>
                          </a:solidFill>
                          <a:latin typeface="+mn-ea"/>
                          <a:ea typeface="+mn-ea"/>
                        </a:rPr>
                        <a:t>利用者の</a:t>
                      </a:r>
                      <a:r>
                        <a:rPr kumimoji="1" lang="en-US" altLang="ja-JP" sz="1200" b="0" dirty="0" smtClean="0">
                          <a:solidFill>
                            <a:schemeClr val="tx2">
                              <a:lumMod val="50000"/>
                            </a:schemeClr>
                          </a:solidFill>
                          <a:latin typeface="+mn-ea"/>
                          <a:ea typeface="+mn-ea"/>
                        </a:rPr>
                        <a:t>DB</a:t>
                      </a:r>
                      <a:r>
                        <a:rPr kumimoji="1" lang="ja-JP" altLang="en-US" sz="1200" b="0" dirty="0" smtClean="0">
                          <a:solidFill>
                            <a:schemeClr val="tx2">
                              <a:lumMod val="50000"/>
                            </a:schemeClr>
                          </a:solidFill>
                          <a:latin typeface="+mn-ea"/>
                          <a:ea typeface="+mn-ea"/>
                        </a:rPr>
                        <a:t>設計・メール設計・権限設計</a:t>
                      </a:r>
                    </a:p>
                  </a:txBody>
                  <a:tcPr anchor="ctr"/>
                </a:tc>
                <a:tc>
                  <a:txBody>
                    <a:bodyPr/>
                    <a:lstStyle/>
                    <a:p>
                      <a:r>
                        <a:rPr lang="en-US" altLang="ja-JP" sz="1200" b="0" dirty="0" smtClean="0">
                          <a:solidFill>
                            <a:schemeClr val="tx2">
                              <a:lumMod val="50000"/>
                            </a:schemeClr>
                          </a:solidFill>
                          <a:latin typeface="+mn-ea"/>
                          <a:ea typeface="+mn-ea"/>
                        </a:rPr>
                        <a:t>DB</a:t>
                      </a:r>
                      <a:r>
                        <a:rPr lang="ja-JP" altLang="en-US" sz="1200" b="0" dirty="0" smtClean="0">
                          <a:solidFill>
                            <a:schemeClr val="tx2">
                              <a:lumMod val="50000"/>
                            </a:schemeClr>
                          </a:solidFill>
                          <a:latin typeface="+mn-ea"/>
                          <a:ea typeface="+mn-ea"/>
                        </a:rPr>
                        <a:t>項目設計書</a:t>
                      </a:r>
                      <a:endParaRPr lang="en-US" altLang="ja-JP" sz="1200" b="0" dirty="0" smtClean="0">
                        <a:solidFill>
                          <a:schemeClr val="tx2">
                            <a:lumMod val="50000"/>
                          </a:schemeClr>
                        </a:solidFill>
                        <a:latin typeface="+mn-ea"/>
                        <a:ea typeface="+mn-ea"/>
                      </a:endParaRPr>
                    </a:p>
                  </a:txBody>
                  <a:tcPr anchor="ctr"/>
                </a:tc>
              </a:tr>
              <a:tr h="349976">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200" b="0" dirty="0">
                        <a:latin typeface="+mn-ea"/>
                        <a:ea typeface="+mn-ea"/>
                        <a:cs typeface="Meiryo UI" panose="020B0604030504040204" pitchFamily="50" charset="-128"/>
                      </a:endParaRPr>
                    </a:p>
                  </a:txBody>
                  <a:tcPr anchor="ctr"/>
                </a:tc>
                <a:tc vMerge="1">
                  <a:txBody>
                    <a:bodyPr/>
                    <a:lstStyle/>
                    <a:p>
                      <a:endParaRPr kumimoji="1" lang="ja-JP" altLang="en-US" sz="1200" b="0" dirty="0" smtClean="0">
                        <a:solidFill>
                          <a:schemeClr val="tx2">
                            <a:lumMod val="50000"/>
                          </a:schemeClr>
                        </a:solidFill>
                        <a:latin typeface="+mn-ea"/>
                        <a:ea typeface="+mn-ea"/>
                      </a:endParaRPr>
                    </a:p>
                  </a:txBody>
                  <a:tcPr anchor="ctr"/>
                </a:tc>
                <a:tc>
                  <a:txBody>
                    <a:bodyPr/>
                    <a:lstStyle/>
                    <a:p>
                      <a:r>
                        <a:rPr lang="ja-JP" altLang="en-US" sz="1200" b="0" dirty="0" smtClean="0">
                          <a:solidFill>
                            <a:schemeClr val="tx2">
                              <a:lumMod val="50000"/>
                            </a:schemeClr>
                          </a:solidFill>
                          <a:latin typeface="+mn-ea"/>
                          <a:ea typeface="+mn-ea"/>
                        </a:rPr>
                        <a:t>メール設計書</a:t>
                      </a:r>
                      <a:endParaRPr lang="ja-JP" altLang="en-US" sz="1200" b="0" dirty="0">
                        <a:solidFill>
                          <a:schemeClr val="tx2">
                            <a:lumMod val="50000"/>
                          </a:schemeClr>
                        </a:solidFill>
                        <a:latin typeface="+mn-ea"/>
                        <a:ea typeface="+mn-ea"/>
                      </a:endParaRPr>
                    </a:p>
                  </a:txBody>
                  <a:tcPr anchor="ctr"/>
                </a:tc>
              </a:tr>
              <a:tr h="349976">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200" b="0" dirty="0">
                        <a:latin typeface="+mn-ea"/>
                        <a:ea typeface="+mn-ea"/>
                        <a:cs typeface="Meiryo UI" panose="020B0604030504040204" pitchFamily="50" charset="-128"/>
                      </a:endParaRPr>
                    </a:p>
                  </a:txBody>
                  <a:tcPr anchor="ctr"/>
                </a:tc>
                <a:tc vMerge="1">
                  <a:txBody>
                    <a:bodyPr/>
                    <a:lstStyle/>
                    <a:p>
                      <a:endParaRPr kumimoji="1" lang="ja-JP" altLang="en-US" sz="1200" b="0" dirty="0" smtClean="0">
                        <a:solidFill>
                          <a:schemeClr val="tx2">
                            <a:lumMod val="50000"/>
                          </a:schemeClr>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2">
                              <a:lumMod val="50000"/>
                            </a:schemeClr>
                          </a:solidFill>
                          <a:latin typeface="+mn-ea"/>
                          <a:ea typeface="+mn-ea"/>
                        </a:rPr>
                        <a:t>権限設計書</a:t>
                      </a:r>
                    </a:p>
                  </a:txBody>
                  <a:tcPr anchor="ctr"/>
                </a:tc>
              </a:tr>
              <a:tr h="349976">
                <a:tc>
                  <a:txBody>
                    <a:bodyPr/>
                    <a:lstStyle/>
                    <a:p>
                      <a:pPr algn="ctr"/>
                      <a:r>
                        <a:rPr kumimoji="1" lang="en-US" altLang="ja-JP" sz="1100" b="1" dirty="0" smtClean="0">
                          <a:latin typeface="+mn-ea"/>
                          <a:ea typeface="+mn-ea"/>
                          <a:cs typeface="Meiryo UI" panose="020B0604030504040204" pitchFamily="50" charset="-128"/>
                        </a:rPr>
                        <a:t>4</a:t>
                      </a:r>
                      <a:endParaRPr kumimoji="1" lang="ja-JP" altLang="en-US" sz="1100" b="1" dirty="0">
                        <a:latin typeface="+mn-ea"/>
                        <a:ea typeface="+mn-ea"/>
                        <a:cs typeface="Meiryo UI" panose="020B0604030504040204" pitchFamily="50" charset="-128"/>
                      </a:endParaRPr>
                    </a:p>
                  </a:txBody>
                  <a:tcPr anchor="ctr"/>
                </a:tc>
                <a:tc>
                  <a:txBody>
                    <a:bodyPr/>
                    <a:lstStyle/>
                    <a:p>
                      <a:r>
                        <a:rPr kumimoji="1" lang="ja-JP" altLang="en-US" sz="1200" b="0" dirty="0" smtClean="0">
                          <a:latin typeface="+mn-ea"/>
                          <a:ea typeface="+mn-ea"/>
                          <a:cs typeface="Meiryo UI" panose="020B0604030504040204" pitchFamily="50" charset="-128"/>
                        </a:rPr>
                        <a:t>設定書</a:t>
                      </a:r>
                      <a:endParaRPr kumimoji="1" lang="ja-JP" altLang="en-US" sz="1200" b="0" dirty="0">
                        <a:latin typeface="+mn-ea"/>
                        <a:ea typeface="+mn-ea"/>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2">
                              <a:lumMod val="50000"/>
                            </a:schemeClr>
                          </a:solidFill>
                          <a:latin typeface="+mn-ea"/>
                          <a:ea typeface="+mn-ea"/>
                          <a:cs typeface="+mn-cs"/>
                        </a:rPr>
                        <a:t>システムで設定されている設定値等を明記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2">
                              <a:lumMod val="50000"/>
                            </a:schemeClr>
                          </a:solidFill>
                          <a:latin typeface="+mn-ea"/>
                          <a:ea typeface="+mn-ea"/>
                          <a:cs typeface="+mn-cs"/>
                        </a:rPr>
                        <a:t>システム設定書</a:t>
                      </a:r>
                      <a:endParaRPr kumimoji="1" lang="en-US" altLang="ja-JP" sz="1200" b="0" kern="1200" dirty="0" smtClean="0">
                        <a:solidFill>
                          <a:schemeClr val="tx2">
                            <a:lumMod val="50000"/>
                          </a:schemeClr>
                        </a:solidFill>
                        <a:latin typeface="+mn-ea"/>
                        <a:ea typeface="+mn-ea"/>
                        <a:cs typeface="+mn-cs"/>
                      </a:endParaRPr>
                    </a:p>
                  </a:txBody>
                  <a:tcPr anchor="ctr"/>
                </a:tc>
              </a:tr>
              <a:tr h="343377">
                <a:tc>
                  <a:txBody>
                    <a:bodyPr/>
                    <a:lstStyle/>
                    <a:p>
                      <a:pPr algn="ctr"/>
                      <a:r>
                        <a:rPr kumimoji="1" lang="en-US" altLang="ja-JP" sz="1100" b="1" dirty="0" smtClean="0">
                          <a:latin typeface="+mn-ea"/>
                          <a:ea typeface="+mn-ea"/>
                          <a:cs typeface="Meiryo UI" panose="020B0604030504040204" pitchFamily="50" charset="-128"/>
                        </a:rPr>
                        <a:t>5</a:t>
                      </a:r>
                      <a:endParaRPr kumimoji="1" lang="ja-JP" altLang="en-US" sz="1100" b="1" dirty="0">
                        <a:latin typeface="+mn-ea"/>
                        <a:ea typeface="+mn-ea"/>
                        <a:cs typeface="Meiryo UI" panose="020B0604030504040204" pitchFamily="50" charset="-128"/>
                      </a:endParaRPr>
                    </a:p>
                  </a:txBody>
                  <a:tcPr anchor="ctr"/>
                </a:tc>
                <a:tc>
                  <a:txBody>
                    <a:bodyPr/>
                    <a:lstStyle/>
                    <a:p>
                      <a:r>
                        <a:rPr kumimoji="1" lang="ja-JP" altLang="en-US" sz="1200" b="0" dirty="0" smtClean="0">
                          <a:latin typeface="+mn-ea"/>
                          <a:ea typeface="+mn-ea"/>
                          <a:cs typeface="Meiryo UI" panose="020B0604030504040204" pitchFamily="50" charset="-128"/>
                        </a:rPr>
                        <a:t>テスト結果</a:t>
                      </a:r>
                      <a:endParaRPr kumimoji="1" lang="ja-JP" altLang="en-US" sz="1200" b="0" dirty="0">
                        <a:latin typeface="+mn-ea"/>
                        <a:ea typeface="+mn-ea"/>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2">
                              <a:lumMod val="50000"/>
                            </a:schemeClr>
                          </a:solidFill>
                          <a:latin typeface="+mn-ea"/>
                          <a:ea typeface="+mn-ea"/>
                          <a:cs typeface="+mn-cs"/>
                        </a:rPr>
                        <a:t>要件に沿って作成されているかテスト完了していることを明記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2">
                              <a:lumMod val="50000"/>
                            </a:schemeClr>
                          </a:solidFill>
                          <a:latin typeface="+mn-ea"/>
                          <a:ea typeface="+mn-ea"/>
                          <a:cs typeface="+mn-cs"/>
                        </a:rPr>
                        <a:t>テスト報告書</a:t>
                      </a:r>
                      <a:endParaRPr kumimoji="1" lang="en-US" altLang="ja-JP" sz="1200" b="0" kern="1200" dirty="0" smtClean="0">
                        <a:solidFill>
                          <a:schemeClr val="tx2">
                            <a:lumMod val="50000"/>
                          </a:schemeClr>
                        </a:solidFill>
                        <a:latin typeface="+mn-ea"/>
                        <a:ea typeface="+mn-ea"/>
                        <a:cs typeface="+mn-cs"/>
                      </a:endParaRPr>
                    </a:p>
                  </a:txBody>
                  <a:tcPr anchor="ctr"/>
                </a:tc>
              </a:tr>
              <a:tr h="333315">
                <a:tc rowSpan="3">
                  <a:txBody>
                    <a:bodyPr/>
                    <a:lstStyle/>
                    <a:p>
                      <a:pPr algn="ctr"/>
                      <a:r>
                        <a:rPr kumimoji="1" lang="en-US" altLang="ja-JP" sz="1100" b="1" dirty="0" smtClean="0">
                          <a:latin typeface="+mn-ea"/>
                          <a:ea typeface="+mn-ea"/>
                          <a:cs typeface="Meiryo UI" panose="020B0604030504040204" pitchFamily="50" charset="-128"/>
                        </a:rPr>
                        <a:t>6</a:t>
                      </a:r>
                      <a:endParaRPr kumimoji="1" lang="ja-JP" altLang="en-US" sz="1100" b="1" dirty="0">
                        <a:latin typeface="+mn-ea"/>
                        <a:ea typeface="+mn-ea"/>
                        <a:cs typeface="Meiryo UI" panose="020B0604030504040204" pitchFamily="50" charset="-128"/>
                      </a:endParaRPr>
                    </a:p>
                  </a:txBody>
                  <a:tcPr anchor="ctr"/>
                </a:tc>
                <a:tc rowSpan="3">
                  <a:txBody>
                    <a:bodyPr/>
                    <a:lstStyle/>
                    <a:p>
                      <a:r>
                        <a:rPr kumimoji="1" lang="ja-JP" altLang="en-US" sz="1200" b="0" dirty="0" smtClean="0">
                          <a:latin typeface="+mn-ea"/>
                          <a:ea typeface="+mn-ea"/>
                          <a:cs typeface="Meiryo UI" panose="020B0604030504040204" pitchFamily="50" charset="-128"/>
                        </a:rPr>
                        <a:t>マニュアル</a:t>
                      </a:r>
                      <a:endParaRPr kumimoji="1" lang="ja-JP" altLang="en-US" sz="1200" b="0" dirty="0">
                        <a:latin typeface="+mn-ea"/>
                        <a:ea typeface="+mn-ea"/>
                        <a:cs typeface="Meiryo UI" panose="020B0604030504040204" pitchFamily="50" charset="-128"/>
                      </a:endParaRPr>
                    </a:p>
                  </a:txBody>
                  <a:tcPr anchor="ct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2">
                              <a:lumMod val="50000"/>
                            </a:schemeClr>
                          </a:solidFill>
                          <a:latin typeface="+mn-ea"/>
                          <a:ea typeface="+mn-ea"/>
                        </a:rPr>
                        <a:t>SMP</a:t>
                      </a:r>
                      <a:r>
                        <a:rPr kumimoji="1" lang="ja-JP" altLang="en-US" sz="1200" b="0" dirty="0" smtClean="0">
                          <a:solidFill>
                            <a:schemeClr val="tx2">
                              <a:lumMod val="50000"/>
                            </a:schemeClr>
                          </a:solidFill>
                          <a:latin typeface="+mn-ea"/>
                          <a:ea typeface="+mn-ea"/>
                        </a:rPr>
                        <a:t>のマニュアルの確認をする</a:t>
                      </a:r>
                    </a:p>
                  </a:txBody>
                  <a:tcPr anchor="ctr"/>
                </a:tc>
                <a:tc>
                  <a:txBody>
                    <a:bodyPr/>
                    <a:lstStyle/>
                    <a:p>
                      <a:r>
                        <a:rPr kumimoji="1" lang="ja-JP" altLang="en-US" sz="1200" b="0" dirty="0" smtClean="0">
                          <a:solidFill>
                            <a:schemeClr val="tx2">
                              <a:lumMod val="50000"/>
                            </a:schemeClr>
                          </a:solidFill>
                          <a:latin typeface="+mn-ea"/>
                          <a:ea typeface="+mn-ea"/>
                        </a:rPr>
                        <a:t>トレーニングアジェンダ</a:t>
                      </a:r>
                      <a:endParaRPr kumimoji="1" lang="ja-JP" altLang="en-US" sz="1200" b="0" dirty="0">
                        <a:solidFill>
                          <a:schemeClr val="tx2">
                            <a:lumMod val="50000"/>
                          </a:schemeClr>
                        </a:solidFill>
                        <a:latin typeface="+mn-ea"/>
                        <a:ea typeface="+mn-ea"/>
                      </a:endParaRPr>
                    </a:p>
                  </a:txBody>
                  <a:tcPr anchor="ctr"/>
                </a:tc>
              </a:tr>
              <a:tr h="333315">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100" b="1" dirty="0">
                        <a:latin typeface="+mn-ea"/>
                        <a:ea typeface="+mn-ea"/>
                        <a:cs typeface="Meiryo UI" panose="020B0604030504040204" pitchFamily="50" charset="-128"/>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2">
                            <a:lumMod val="50000"/>
                          </a:schemeClr>
                        </a:solidFill>
                        <a:latin typeface="+mn-ea"/>
                        <a:ea typeface="+mn-ea"/>
                      </a:endParaRPr>
                    </a:p>
                  </a:txBody>
                  <a:tcPr anchor="ctr"/>
                </a:tc>
                <a:tc>
                  <a:txBody>
                    <a:bodyPr/>
                    <a:lstStyle/>
                    <a:p>
                      <a:r>
                        <a:rPr kumimoji="1" lang="ja-JP" altLang="en-US" sz="1200" b="0" dirty="0" smtClean="0">
                          <a:solidFill>
                            <a:schemeClr val="tx2">
                              <a:lumMod val="50000"/>
                            </a:schemeClr>
                          </a:solidFill>
                          <a:latin typeface="+mn-ea"/>
                          <a:ea typeface="+mn-ea"/>
                        </a:rPr>
                        <a:t>スタートアップインストラクション</a:t>
                      </a:r>
                      <a:endParaRPr kumimoji="1" lang="ja-JP" altLang="en-US" sz="1200" b="0" dirty="0">
                        <a:solidFill>
                          <a:schemeClr val="tx2">
                            <a:lumMod val="50000"/>
                          </a:schemeClr>
                        </a:solidFill>
                        <a:latin typeface="+mn-ea"/>
                        <a:ea typeface="+mn-ea"/>
                      </a:endParaRPr>
                    </a:p>
                  </a:txBody>
                  <a:tcPr anchor="ctr"/>
                </a:tc>
              </a:tr>
              <a:tr h="333315">
                <a:tc vMerge="1">
                  <a:txBody>
                    <a:bodyPr/>
                    <a:lstStyle/>
                    <a:p>
                      <a:pPr algn="ctr"/>
                      <a:endParaRPr kumimoji="1" lang="ja-JP" altLang="en-US" sz="1100" b="1" dirty="0">
                        <a:latin typeface="+mn-ea"/>
                        <a:ea typeface="+mn-ea"/>
                        <a:cs typeface="Meiryo UI" panose="020B0604030504040204" pitchFamily="50" charset="-128"/>
                      </a:endParaRPr>
                    </a:p>
                  </a:txBody>
                  <a:tcPr anchor="ctr"/>
                </a:tc>
                <a:tc vMerge="1">
                  <a:txBody>
                    <a:bodyPr/>
                    <a:lstStyle/>
                    <a:p>
                      <a:endParaRPr kumimoji="1" lang="ja-JP" altLang="en-US" sz="1100" b="1" dirty="0">
                        <a:latin typeface="+mn-ea"/>
                        <a:ea typeface="+mn-ea"/>
                        <a:cs typeface="Meiryo UI" panose="020B0604030504040204" pitchFamily="50" charset="-128"/>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2">
                            <a:lumMod val="50000"/>
                          </a:schemeClr>
                        </a:solidFill>
                        <a:latin typeface="+mn-ea"/>
                        <a:ea typeface="+mn-ea"/>
                      </a:endParaRPr>
                    </a:p>
                  </a:txBody>
                  <a:tcPr anchor="ctr"/>
                </a:tc>
                <a:tc>
                  <a:txBody>
                    <a:bodyPr/>
                    <a:lstStyle/>
                    <a:p>
                      <a:r>
                        <a:rPr kumimoji="1" lang="ja-JP" altLang="en-US" sz="1200" b="0" dirty="0" smtClean="0">
                          <a:solidFill>
                            <a:schemeClr val="tx2">
                              <a:lumMod val="50000"/>
                            </a:schemeClr>
                          </a:solidFill>
                          <a:latin typeface="+mn-ea"/>
                          <a:ea typeface="+mn-ea"/>
                        </a:rPr>
                        <a:t>デザインテンプレートカスタマイズマニュアル</a:t>
                      </a:r>
                      <a:endParaRPr kumimoji="1" lang="ja-JP" altLang="en-US" sz="1200" b="0" dirty="0">
                        <a:solidFill>
                          <a:schemeClr val="tx2">
                            <a:lumMod val="50000"/>
                          </a:schemeClr>
                        </a:solidFill>
                        <a:latin typeface="+mn-ea"/>
                        <a:ea typeface="+mn-ea"/>
                      </a:endParaRPr>
                    </a:p>
                  </a:txBody>
                  <a:tcPr anchor="ctr"/>
                </a:tc>
              </a:tr>
            </a:tbl>
          </a:graphicData>
        </a:graphic>
      </p:graphicFrame>
    </p:spTree>
    <p:extLst>
      <p:ext uri="{BB962C8B-B14F-4D97-AF65-F5344CB8AC3E}">
        <p14:creationId xmlns:p14="http://schemas.microsoft.com/office/powerpoint/2010/main" val="2218124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76175342"/>
              </p:ext>
            </p:extLst>
          </p:nvPr>
        </p:nvGraphicFramePr>
        <p:xfrm>
          <a:off x="395536" y="1088740"/>
          <a:ext cx="8424936" cy="3887705"/>
        </p:xfrm>
        <a:graphic>
          <a:graphicData uri="http://schemas.openxmlformats.org/drawingml/2006/table">
            <a:tbl>
              <a:tblPr firstRow="1" bandRow="1">
                <a:tableStyleId>{5C22544A-7EE6-4342-B048-85BDC9FD1C3A}</a:tableStyleId>
              </a:tblPr>
              <a:tblGrid>
                <a:gridCol w="1008112"/>
                <a:gridCol w="1260140"/>
                <a:gridCol w="1152128"/>
                <a:gridCol w="1116124"/>
                <a:gridCol w="1872208"/>
                <a:gridCol w="1116124"/>
                <a:gridCol w="900100"/>
              </a:tblGrid>
              <a:tr h="252662">
                <a:tc>
                  <a:txBody>
                    <a:bodyPr/>
                    <a:lstStyle/>
                    <a:p>
                      <a:pPr algn="ctr"/>
                      <a:r>
                        <a:rPr kumimoji="1" lang="ja-JP" altLang="en-US" sz="1100" b="1" dirty="0" smtClean="0">
                          <a:latin typeface="+mn-ea"/>
                          <a:ea typeface="+mn-ea"/>
                        </a:rPr>
                        <a:t>マイルストーン</a:t>
                      </a:r>
                      <a:endParaRPr kumimoji="1" lang="ja-JP" altLang="en-US" sz="1100" b="1" dirty="0">
                        <a:latin typeface="+mn-ea"/>
                        <a:ea typeface="+mn-ea"/>
                      </a:endParaRPr>
                    </a:p>
                  </a:txBody>
                  <a:tcPr anchor="ctr"/>
                </a:tc>
                <a:tc>
                  <a:txBody>
                    <a:bodyPr/>
                    <a:lstStyle/>
                    <a:p>
                      <a:pPr algn="ctr"/>
                      <a:r>
                        <a:rPr kumimoji="1" lang="en-US" altLang="ja-JP" sz="1100" dirty="0" smtClean="0">
                          <a:latin typeface="+mn-ea"/>
                          <a:ea typeface="+mn-ea"/>
                        </a:rPr>
                        <a:t>7/15</a:t>
                      </a:r>
                      <a:r>
                        <a:rPr kumimoji="1" lang="ja-JP" altLang="en-US" sz="1100" dirty="0" smtClean="0">
                          <a:latin typeface="+mn-ea"/>
                          <a:ea typeface="+mn-ea"/>
                        </a:rPr>
                        <a:t>～</a:t>
                      </a:r>
                      <a:r>
                        <a:rPr kumimoji="1" lang="en-US" altLang="ja-JP" sz="1100" dirty="0" smtClean="0">
                          <a:latin typeface="+mn-ea"/>
                          <a:ea typeface="+mn-ea"/>
                        </a:rPr>
                        <a:t>7/22</a:t>
                      </a:r>
                      <a:endParaRPr kumimoji="1" lang="ja-JP" altLang="en-US" sz="1100" b="1" dirty="0">
                        <a:latin typeface="+mn-ea"/>
                        <a:ea typeface="+mn-ea"/>
                      </a:endParaRPr>
                    </a:p>
                  </a:txBody>
                  <a:tcPr anchor="ctr"/>
                </a:tc>
                <a:tc>
                  <a:txBody>
                    <a:bodyPr/>
                    <a:lstStyle/>
                    <a:p>
                      <a:pPr algn="ctr"/>
                      <a:r>
                        <a:rPr kumimoji="1" lang="en-US" altLang="ja-JP" sz="1100" dirty="0" smtClean="0">
                          <a:latin typeface="+mn-ea"/>
                          <a:ea typeface="+mn-ea"/>
                        </a:rPr>
                        <a:t>7/25</a:t>
                      </a:r>
                      <a:r>
                        <a:rPr kumimoji="1" lang="ja-JP" altLang="en-US" sz="1100" dirty="0" smtClean="0">
                          <a:latin typeface="+mn-ea"/>
                          <a:ea typeface="+mn-ea"/>
                        </a:rPr>
                        <a:t>～</a:t>
                      </a:r>
                      <a:r>
                        <a:rPr kumimoji="1" lang="en-US" altLang="ja-JP" sz="1100" dirty="0" smtClean="0">
                          <a:latin typeface="+mn-ea"/>
                          <a:ea typeface="+mn-ea"/>
                        </a:rPr>
                        <a:t>7/29</a:t>
                      </a:r>
                      <a:endParaRPr kumimoji="1" lang="ja-JP" altLang="en-US" sz="1100" b="1" dirty="0">
                        <a:latin typeface="+mn-ea"/>
                        <a:ea typeface="+mn-ea"/>
                      </a:endParaRPr>
                    </a:p>
                  </a:txBody>
                  <a:tcPr anchor="ctr"/>
                </a:tc>
                <a:tc>
                  <a:txBody>
                    <a:bodyPr/>
                    <a:lstStyle/>
                    <a:p>
                      <a:pPr algn="ctr"/>
                      <a:r>
                        <a:rPr kumimoji="1" lang="en-US" altLang="ja-JP" sz="1100" b="1" smtClean="0">
                          <a:latin typeface="+mn-ea"/>
                          <a:ea typeface="+mn-ea"/>
                        </a:rPr>
                        <a:t>8/1</a:t>
                      </a:r>
                      <a:r>
                        <a:rPr kumimoji="1" lang="ja-JP" altLang="en-US" sz="1100" b="1" smtClean="0">
                          <a:latin typeface="+mn-ea"/>
                          <a:ea typeface="+mn-ea"/>
                        </a:rPr>
                        <a:t>～</a:t>
                      </a:r>
                      <a:r>
                        <a:rPr kumimoji="1" lang="en-US" altLang="ja-JP" sz="1100" b="1" smtClean="0">
                          <a:latin typeface="+mn-ea"/>
                          <a:ea typeface="+mn-ea"/>
                        </a:rPr>
                        <a:t>8/12</a:t>
                      </a:r>
                      <a:endParaRPr kumimoji="1" lang="ja-JP" altLang="en-US" sz="1100" b="1" dirty="0">
                        <a:latin typeface="+mn-ea"/>
                        <a:ea typeface="+mn-ea"/>
                      </a:endParaRPr>
                    </a:p>
                  </a:txBody>
                  <a:tcPr anchor="ctr"/>
                </a:tc>
                <a:tc>
                  <a:txBody>
                    <a:bodyPr/>
                    <a:lstStyle/>
                    <a:p>
                      <a:pPr algn="ctr"/>
                      <a:r>
                        <a:rPr kumimoji="1" lang="en-US" altLang="ja-JP" sz="1100" b="1" dirty="0" smtClean="0">
                          <a:latin typeface="+mn-ea"/>
                          <a:ea typeface="+mn-ea"/>
                        </a:rPr>
                        <a:t>8/15</a:t>
                      </a:r>
                      <a:r>
                        <a:rPr kumimoji="1" lang="ja-JP" altLang="en-US" sz="1100" b="1" dirty="0" smtClean="0">
                          <a:latin typeface="+mn-ea"/>
                          <a:ea typeface="+mn-ea"/>
                        </a:rPr>
                        <a:t>～</a:t>
                      </a:r>
                      <a:r>
                        <a:rPr kumimoji="1" lang="en-US" altLang="ja-JP" sz="1100" b="1" dirty="0" smtClean="0">
                          <a:latin typeface="+mn-ea"/>
                          <a:ea typeface="+mn-ea"/>
                        </a:rPr>
                        <a:t>8/26</a:t>
                      </a:r>
                      <a:endParaRPr kumimoji="1" lang="ja-JP" altLang="en-US" sz="1100" b="1" dirty="0">
                        <a:latin typeface="+mn-ea"/>
                        <a:ea typeface="+mn-ea"/>
                      </a:endParaRPr>
                    </a:p>
                  </a:txBody>
                  <a:tcPr anchor="ctr"/>
                </a:tc>
                <a:tc>
                  <a:txBody>
                    <a:bodyPr/>
                    <a:lstStyle/>
                    <a:p>
                      <a:pPr algn="ctr"/>
                      <a:r>
                        <a:rPr kumimoji="1" lang="en-US" altLang="ja-JP" sz="1100" b="1" dirty="0" smtClean="0">
                          <a:latin typeface="+mn-ea"/>
                          <a:ea typeface="+mn-ea"/>
                        </a:rPr>
                        <a:t>8/24</a:t>
                      </a:r>
                      <a:r>
                        <a:rPr kumimoji="1" lang="ja-JP" altLang="en-US" sz="1100" b="1" dirty="0" smtClean="0">
                          <a:latin typeface="+mn-ea"/>
                          <a:ea typeface="+mn-ea"/>
                        </a:rPr>
                        <a:t>～</a:t>
                      </a:r>
                      <a:r>
                        <a:rPr kumimoji="1" lang="en-US" altLang="ja-JP" sz="1100" b="1" dirty="0" smtClean="0">
                          <a:latin typeface="+mn-ea"/>
                          <a:ea typeface="+mn-ea"/>
                        </a:rPr>
                        <a:t>8/31</a:t>
                      </a:r>
                      <a:endParaRPr kumimoji="1" lang="ja-JP" altLang="en-US" sz="1100" b="1" dirty="0">
                        <a:latin typeface="+mn-ea"/>
                        <a:ea typeface="+mn-ea"/>
                      </a:endParaRPr>
                    </a:p>
                  </a:txBody>
                  <a:tcPr anchor="ctr"/>
                </a:tc>
                <a:tc>
                  <a:txBody>
                    <a:bodyPr/>
                    <a:lstStyle/>
                    <a:p>
                      <a:pPr algn="ctr"/>
                      <a:r>
                        <a:rPr kumimoji="1" lang="en-US" altLang="ja-JP" sz="1100" dirty="0" smtClean="0">
                          <a:latin typeface="+mn-ea"/>
                          <a:ea typeface="+mn-ea"/>
                        </a:rPr>
                        <a:t>9/1</a:t>
                      </a:r>
                      <a:r>
                        <a:rPr kumimoji="1" lang="ja-JP" altLang="en-US" sz="1100" dirty="0" smtClean="0">
                          <a:latin typeface="+mn-ea"/>
                          <a:ea typeface="+mn-ea"/>
                        </a:rPr>
                        <a:t>～</a:t>
                      </a:r>
                      <a:endParaRPr kumimoji="1" lang="ja-JP" altLang="en-US" sz="1100" b="1" dirty="0">
                        <a:latin typeface="+mn-ea"/>
                        <a:ea typeface="+mn-ea"/>
                      </a:endParaRPr>
                    </a:p>
                  </a:txBody>
                  <a:tcPr anchor="ctr"/>
                </a:tc>
              </a:tr>
              <a:tr h="416339">
                <a:tc>
                  <a:txBody>
                    <a:bodyPr/>
                    <a:lstStyle/>
                    <a:p>
                      <a:pPr algn="l"/>
                      <a:r>
                        <a:rPr kumimoji="1" lang="ja-JP" altLang="en-US" sz="1100" b="1" dirty="0" smtClean="0">
                          <a:latin typeface="+mn-ea"/>
                          <a:ea typeface="+mn-ea"/>
                        </a:rPr>
                        <a:t>フェーズ</a:t>
                      </a: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r h="728737">
                <a:tc>
                  <a:txBody>
                    <a:bodyPr/>
                    <a:lstStyle/>
                    <a:p>
                      <a:pPr algn="l"/>
                      <a:r>
                        <a:rPr kumimoji="1" lang="ja-JP" altLang="en-US" sz="1100" b="1" dirty="0" smtClean="0">
                          <a:latin typeface="+mn-ea"/>
                          <a:ea typeface="+mn-ea"/>
                        </a:rPr>
                        <a:t>要件定義</a:t>
                      </a: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r h="432048">
                <a:tc>
                  <a:txBody>
                    <a:bodyPr/>
                    <a:lstStyle/>
                    <a:p>
                      <a:pPr algn="l"/>
                      <a:r>
                        <a:rPr kumimoji="1" lang="ja-JP" altLang="en-US" sz="1100" b="1" dirty="0" smtClean="0">
                          <a:latin typeface="+mn-ea"/>
                          <a:ea typeface="+mn-ea"/>
                        </a:rPr>
                        <a:t>設計</a:t>
                      </a: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r h="403723">
                <a:tc>
                  <a:txBody>
                    <a:bodyPr/>
                    <a:lstStyle/>
                    <a:p>
                      <a:pPr algn="l"/>
                      <a:r>
                        <a:rPr kumimoji="1" lang="ja-JP" altLang="en-US" sz="1100" b="1" dirty="0" smtClean="0">
                          <a:latin typeface="+mn-ea"/>
                          <a:ea typeface="+mn-ea"/>
                        </a:rPr>
                        <a:t>構築</a:t>
                      </a:r>
                      <a:endParaRPr kumimoji="1" lang="en-US" altLang="ja-JP" sz="1100" b="1" dirty="0" smtClean="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r h="1252461">
                <a:tc>
                  <a:txBody>
                    <a:bodyPr/>
                    <a:lstStyle/>
                    <a:p>
                      <a:pPr algn="l"/>
                      <a:r>
                        <a:rPr kumimoji="1" lang="ja-JP" altLang="en-US" sz="1100" b="1" dirty="0" smtClean="0">
                          <a:latin typeface="+mn-ea"/>
                          <a:ea typeface="+mn-ea"/>
                        </a:rPr>
                        <a:t>テスト</a:t>
                      </a: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r h="395317">
                <a:tc>
                  <a:txBody>
                    <a:bodyPr/>
                    <a:lstStyle/>
                    <a:p>
                      <a:pPr algn="l"/>
                      <a:r>
                        <a:rPr kumimoji="1" lang="ja-JP" altLang="en-US" sz="1100" b="1" dirty="0" smtClean="0">
                          <a:latin typeface="+mn-ea"/>
                          <a:ea typeface="+mn-ea"/>
                        </a:rPr>
                        <a:t>本番リリース</a:t>
                      </a: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c>
                  <a:txBody>
                    <a:bodyPr/>
                    <a:lstStyle/>
                    <a:p>
                      <a:pPr algn="ctr"/>
                      <a:endParaRPr kumimoji="1" lang="ja-JP" altLang="en-US" sz="1100" b="1" dirty="0">
                        <a:latin typeface="+mn-ea"/>
                        <a:ea typeface="+mn-ea"/>
                      </a:endParaRPr>
                    </a:p>
                  </a:txBody>
                  <a:tcPr anchor="ctr"/>
                </a:tc>
              </a:tr>
            </a:tbl>
          </a:graphicData>
        </a:graphic>
      </p:graphicFrame>
      <p:sp>
        <p:nvSpPr>
          <p:cNvPr id="2" name="スライド番号プレースホルダー 1"/>
          <p:cNvSpPr>
            <a:spLocks noGrp="1"/>
          </p:cNvSpPr>
          <p:nvPr>
            <p:ph type="sldNum" sz="quarter" idx="10"/>
          </p:nvPr>
        </p:nvSpPr>
        <p:spPr>
          <a:xfrm>
            <a:off x="8640000" y="6598800"/>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11</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導入スケジュール</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プレースホルダー 2"/>
          <p:cNvSpPr>
            <a:spLocks noGrp="1"/>
          </p:cNvSpPr>
          <p:nvPr>
            <p:ph type="body" sz="quarter" idx="13"/>
          </p:nvPr>
        </p:nvSpPr>
        <p:spPr>
          <a:xfrm>
            <a:off x="323131" y="692696"/>
            <a:ext cx="8488010" cy="313932"/>
          </a:xfrm>
        </p:spPr>
        <p:txBody>
          <a:bodyPr/>
          <a:lstStyle/>
          <a:p>
            <a:pPr marL="0" indent="0">
              <a:buNone/>
            </a:pPr>
            <a:r>
              <a:rPr lang="ja-JP" altLang="en-US" b="1" dirty="0" smtClean="0"/>
              <a:t>導入スケジュールは下記のとおり</a:t>
            </a:r>
            <a:r>
              <a:rPr lang="ja-JP" altLang="en-US" b="1" dirty="0"/>
              <a:t>です。</a:t>
            </a:r>
            <a:endParaRPr lang="en-US" altLang="ja-JP" b="1" dirty="0" smtClean="0"/>
          </a:p>
        </p:txBody>
      </p:sp>
      <p:sp>
        <p:nvSpPr>
          <p:cNvPr id="31" name="ホームベース 30"/>
          <p:cNvSpPr/>
          <p:nvPr/>
        </p:nvSpPr>
        <p:spPr>
          <a:xfrm>
            <a:off x="1403648" y="1772816"/>
            <a:ext cx="2367935" cy="288029"/>
          </a:xfrm>
          <a:prstGeom prst="homePlate">
            <a:avLst/>
          </a:prstGeom>
          <a:solidFill>
            <a:schemeClr val="accent2">
              <a:lumMod val="20000"/>
              <a:lumOff val="8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要件定義</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ホームベース 48"/>
          <p:cNvSpPr/>
          <p:nvPr/>
        </p:nvSpPr>
        <p:spPr>
          <a:xfrm>
            <a:off x="5760132" y="3770288"/>
            <a:ext cx="1037498" cy="324036"/>
          </a:xfrm>
          <a:prstGeom prst="homePlate">
            <a:avLst/>
          </a:prstGeom>
          <a:solidFill>
            <a:schemeClr val="accent4">
              <a:lumMod val="10000"/>
              <a:lumOff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受け入れ</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テスト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ホームベース 60"/>
          <p:cNvSpPr/>
          <p:nvPr/>
        </p:nvSpPr>
        <p:spPr>
          <a:xfrm>
            <a:off x="1414097" y="2942319"/>
            <a:ext cx="673627" cy="351291"/>
          </a:xfrm>
          <a:prstGeom prst="homePlate">
            <a:avLst/>
          </a:prstGeom>
          <a:solidFill>
            <a:schemeClr val="bg2">
              <a:lumMod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環境立ち上げ</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ホームベース 62"/>
          <p:cNvSpPr/>
          <p:nvPr/>
        </p:nvSpPr>
        <p:spPr>
          <a:xfrm>
            <a:off x="7810213" y="764704"/>
            <a:ext cx="1000093" cy="252028"/>
          </a:xfrm>
          <a:prstGeom prst="homePlate">
            <a:avLst/>
          </a:prstGeom>
          <a:solidFill>
            <a:schemeClr val="bg2">
              <a:lumMod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シャノン</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ホームベース 63"/>
          <p:cNvSpPr/>
          <p:nvPr/>
        </p:nvSpPr>
        <p:spPr>
          <a:xfrm>
            <a:off x="6810120" y="766520"/>
            <a:ext cx="1000093" cy="253844"/>
          </a:xfrm>
          <a:prstGeom prst="homePlate">
            <a:avLst/>
          </a:prstGeom>
          <a:solidFill>
            <a:schemeClr val="accent4">
              <a:lumMod val="10000"/>
              <a:lumOff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ホームベース 64"/>
          <p:cNvSpPr/>
          <p:nvPr/>
        </p:nvSpPr>
        <p:spPr>
          <a:xfrm>
            <a:off x="5810027" y="776098"/>
            <a:ext cx="1000093" cy="252028"/>
          </a:xfrm>
          <a:prstGeom prst="homePlate">
            <a:avLst/>
          </a:prstGeom>
          <a:solidFill>
            <a:schemeClr val="accent2">
              <a:lumMod val="20000"/>
              <a:lumOff val="8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ホームベース 20"/>
          <p:cNvSpPr/>
          <p:nvPr/>
        </p:nvSpPr>
        <p:spPr>
          <a:xfrm>
            <a:off x="1403647" y="1406099"/>
            <a:ext cx="6521697" cy="302841"/>
          </a:xfrm>
          <a:prstGeom prst="homePlate">
            <a:avLst/>
          </a:prstGeom>
          <a:solidFill>
            <a:srgbClr val="FFFFD9"/>
          </a:solidFill>
          <a:ln w="12700">
            <a:solidFill>
              <a:schemeClr val="bg2">
                <a:lumMod val="2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導入フェーズ</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1547664" y="1364080"/>
            <a:ext cx="689049" cy="400110"/>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7/15</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kickoff</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ホームベース 23"/>
          <p:cNvSpPr/>
          <p:nvPr/>
        </p:nvSpPr>
        <p:spPr>
          <a:xfrm>
            <a:off x="7982865" y="1394442"/>
            <a:ext cx="837216" cy="312362"/>
          </a:xfrm>
          <a:prstGeom prst="homePlate">
            <a:avLst/>
          </a:prstGeom>
          <a:solidFill>
            <a:srgbClr val="FFFFD9"/>
          </a:solidFill>
          <a:ln w="12700">
            <a:solidFill>
              <a:schemeClr val="bg2">
                <a:lumMod val="2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サポートフェーズ</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345174" y="5013176"/>
            <a:ext cx="8496553" cy="246221"/>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本プロジェクトは上記スケジュールにで、進めさせていただきます。</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変更となる場合もございますので、予目ご了承ください。</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467544" y="5229200"/>
            <a:ext cx="8028892" cy="1358570"/>
            <a:chOff x="467544" y="5157192"/>
            <a:chExt cx="8028892" cy="1358570"/>
          </a:xfrm>
        </p:grpSpPr>
        <p:sp>
          <p:nvSpPr>
            <p:cNvPr id="32" name="角丸四角形 31"/>
            <p:cNvSpPr/>
            <p:nvPr/>
          </p:nvSpPr>
          <p:spPr>
            <a:xfrm>
              <a:off x="671835" y="5409220"/>
              <a:ext cx="3763372" cy="1106542"/>
            </a:xfrm>
            <a:prstGeom prst="roundRect">
              <a:avLst>
                <a:gd name="adj" fmla="val 10021"/>
              </a:avLst>
            </a:prstGeom>
          </p:spPr>
          <p:style>
            <a:lnRef idx="2">
              <a:schemeClr val="accent1"/>
            </a:lnRef>
            <a:fillRef idx="1">
              <a:schemeClr val="lt1"/>
            </a:fillRef>
            <a:effectRef idx="0">
              <a:schemeClr val="accent1"/>
            </a:effectRef>
            <a:fontRef idx="minor">
              <a:schemeClr val="dk1"/>
            </a:fontRef>
          </p:style>
          <p:txBody>
            <a:bodyPr rtlCol="0" anchor="t"/>
            <a:lstStyle/>
            <a:p>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〇〇〇〇様</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メール設定（文面、送信先等）のご提示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DB</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項目のご提示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個人情報の文面のご提示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キャンペーンフォーム、受講票のデザインの検討</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ヘッダーフッター画像のご提示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4708647" y="5435642"/>
              <a:ext cx="3787789" cy="1080120"/>
            </a:xfrm>
            <a:prstGeom prst="roundRect">
              <a:avLst>
                <a:gd name="adj" fmla="val 10021"/>
              </a:avLst>
            </a:prstGeom>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シャノン</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Wingdings" panose="05000000000000000000" pitchFamily="2" charset="2"/>
                <a:buChar char="n"/>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申込みフォーム構築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デザイン適用</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メール設定</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DB</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設定</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467544" y="5157192"/>
              <a:ext cx="1165294"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以下、準備物</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ホームベース 29"/>
          <p:cNvSpPr/>
          <p:nvPr/>
        </p:nvSpPr>
        <p:spPr>
          <a:xfrm>
            <a:off x="1403648" y="2079600"/>
            <a:ext cx="1354743" cy="324036"/>
          </a:xfrm>
          <a:prstGeom prst="homePlate">
            <a:avLst/>
          </a:prstGeom>
          <a:solidFill>
            <a:schemeClr val="accent2">
              <a:lumMod val="20000"/>
              <a:lumOff val="8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資料のご提示</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ホームベース 37"/>
          <p:cNvSpPr/>
          <p:nvPr/>
        </p:nvSpPr>
        <p:spPr>
          <a:xfrm>
            <a:off x="2688661" y="2528900"/>
            <a:ext cx="1116124" cy="351291"/>
          </a:xfrm>
          <a:prstGeom prst="homePlate">
            <a:avLst/>
          </a:prstGeom>
          <a:solidFill>
            <a:schemeClr val="bg2">
              <a:lumMod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基本・詳細設計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ホームベース 38"/>
          <p:cNvSpPr/>
          <p:nvPr/>
        </p:nvSpPr>
        <p:spPr>
          <a:xfrm>
            <a:off x="3829287" y="2933693"/>
            <a:ext cx="1037498" cy="351291"/>
          </a:xfrm>
          <a:prstGeom prst="homePlate">
            <a:avLst/>
          </a:prstGeom>
          <a:solidFill>
            <a:schemeClr val="bg2">
              <a:lumMod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設定・構築</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ホームベース 39"/>
          <p:cNvSpPr/>
          <p:nvPr/>
        </p:nvSpPr>
        <p:spPr>
          <a:xfrm>
            <a:off x="4342112" y="3382993"/>
            <a:ext cx="1663430" cy="351291"/>
          </a:xfrm>
          <a:prstGeom prst="homePlate">
            <a:avLst/>
          </a:prstGeom>
          <a:solidFill>
            <a:schemeClr val="bg2">
              <a:lumMod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単体・結合・総合テスト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ローチャート : 組合せ 2"/>
          <p:cNvSpPr/>
          <p:nvPr/>
        </p:nvSpPr>
        <p:spPr>
          <a:xfrm rot="16200000">
            <a:off x="6783525" y="2976226"/>
            <a:ext cx="3164283" cy="765599"/>
          </a:xfrm>
          <a:prstGeom prst="flowChartMerge">
            <a:avLst/>
          </a:prstGeom>
          <a:solidFill>
            <a:srgbClr val="FCEEEE"/>
          </a:solidFill>
          <a:ln w="12700">
            <a:solidFill>
              <a:schemeClr val="bg2">
                <a:lumMod val="2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086008" y="3172909"/>
            <a:ext cx="446432" cy="400110"/>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運用開始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1362671" y="1290249"/>
            <a:ext cx="401017" cy="338554"/>
          </a:xfrm>
          <a:prstGeom prst="rect">
            <a:avLst/>
          </a:prstGeom>
          <a:noFill/>
        </p:spPr>
        <p:txBody>
          <a:bodyPr wrap="square" rtlCol="0">
            <a:spAutoFit/>
          </a:bodyPr>
          <a:lstStyle/>
          <a:p>
            <a:r>
              <a:rPr kumimoji="1" lang="ja-JP" altLang="en-US" sz="160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7524328" y="1304767"/>
            <a:ext cx="707740" cy="472118"/>
            <a:chOff x="7596336" y="1376772"/>
            <a:chExt cx="707740" cy="472118"/>
          </a:xfrm>
        </p:grpSpPr>
        <p:sp>
          <p:nvSpPr>
            <p:cNvPr id="27" name="テキスト ボックス 26"/>
            <p:cNvSpPr txBox="1"/>
            <p:nvPr/>
          </p:nvSpPr>
          <p:spPr>
            <a:xfrm>
              <a:off x="7774571" y="1448780"/>
              <a:ext cx="529505" cy="400110"/>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8/31</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納品</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7596336" y="1376772"/>
              <a:ext cx="401017" cy="338554"/>
            </a:xfrm>
            <a:prstGeom prst="rect">
              <a:avLst/>
            </a:prstGeom>
            <a:noFill/>
          </p:spPr>
          <p:txBody>
            <a:bodyPr wrap="square" rtlCol="0">
              <a:spAutoFit/>
            </a:bodyPr>
            <a:lstStyle/>
            <a:p>
              <a:r>
                <a:rPr kumimoji="1" lang="ja-JP" altLang="en-US" sz="160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ホームベース 35"/>
          <p:cNvSpPr/>
          <p:nvPr/>
        </p:nvSpPr>
        <p:spPr>
          <a:xfrm>
            <a:off x="7245438" y="4617132"/>
            <a:ext cx="642899" cy="324036"/>
          </a:xfrm>
          <a:prstGeom prst="homePlate">
            <a:avLst/>
          </a:prstGeom>
          <a:solidFill>
            <a:schemeClr val="accent4">
              <a:lumMod val="10000"/>
              <a:lumOff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切換え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ホームベース 41"/>
          <p:cNvSpPr/>
          <p:nvPr/>
        </p:nvSpPr>
        <p:spPr>
          <a:xfrm>
            <a:off x="6602541" y="4185084"/>
            <a:ext cx="1285797" cy="324036"/>
          </a:xfrm>
          <a:prstGeom prst="homePlate">
            <a:avLst/>
          </a:prstGeom>
          <a:solidFill>
            <a:schemeClr val="accent4">
              <a:lumMod val="10000"/>
              <a:lumOff val="90000"/>
            </a:schemeClr>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検収作業</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00810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452"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rPr>
              <a:pPr>
                <a:defRPr/>
              </a:pPr>
              <a:t>12</a:t>
            </a:fld>
            <a:endParaRPr lang="ja-JP" altLang="en-US" dirty="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3"/>
          <p:cNvSpPr>
            <a:spLocks noGrp="1"/>
          </p:cNvSpPr>
          <p:nvPr>
            <p:ph type="title"/>
          </p:nvPr>
        </p:nvSpPr>
        <p:spPr/>
        <p:txBody>
          <a:bodyPr/>
          <a:lstStyle/>
          <a:p>
            <a:r>
              <a:rPr kumimoji="1" lang="ja-JP" altLang="en-US" dirty="0" smtClean="0"/>
              <a:t>付録</a:t>
            </a:r>
            <a:endParaRPr kumimoji="1" lang="ja-JP" altLang="en-US" dirty="0"/>
          </a:p>
        </p:txBody>
      </p:sp>
    </p:spTree>
    <p:extLst>
      <p:ext uri="{BB962C8B-B14F-4D97-AF65-F5344CB8AC3E}">
        <p14:creationId xmlns:p14="http://schemas.microsoft.com/office/powerpoint/2010/main" val="1181984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2"/>
          <p:cNvSpPr>
            <a:spLocks noGrp="1"/>
          </p:cNvSpPr>
          <p:nvPr>
            <p:ph type="sldNum" sz="quarter" idx="10"/>
          </p:nvPr>
        </p:nvSpPr>
        <p:spPr bwMode="auto">
          <a:xfrm>
            <a:off x="8639058" y="6598800"/>
            <a:ext cx="310297" cy="1744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AECFB2D2-67F5-4AB9-B96B-1A68A5DFA5BE}" type="slidenum">
              <a:rPr lang="ja-JP" altLang="en-US" smtClean="0">
                <a:solidFill>
                  <a:schemeClr val="bg1">
                    <a:lumMod val="50000"/>
                  </a:schemeClr>
                </a:solidFill>
                <a:latin typeface="Meiryo UI" panose="020B0604030504040204" pitchFamily="50" charset="-128"/>
                <a:ea typeface="Meiryo UI" panose="020B0604030504040204" pitchFamily="50" charset="-128"/>
              </a:rPr>
              <a:pPr eaLnBrk="1" fontAlgn="base" hangingPunct="1">
                <a:spcBef>
                  <a:spcPct val="0"/>
                </a:spcBef>
                <a:spcAft>
                  <a:spcPct val="0"/>
                </a:spcAft>
              </a:pPr>
              <a:t>13</a:t>
            </a:fld>
            <a:endParaRPr lang="ja-JP" altLang="en-US" dirty="0" smtClean="0">
              <a:solidFill>
                <a:schemeClr val="bg1">
                  <a:lumMod val="50000"/>
                </a:schemeClr>
              </a:solidFill>
              <a:latin typeface="Meiryo UI" panose="020B0604030504040204" pitchFamily="50" charset="-128"/>
              <a:ea typeface="Meiryo UI" panose="020B0604030504040204" pitchFamily="50" charset="-128"/>
            </a:endParaRPr>
          </a:p>
        </p:txBody>
      </p:sp>
      <p:sp>
        <p:nvSpPr>
          <p:cNvPr id="3" name="タイトル 2"/>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プロジェクト中</a:t>
            </a:r>
            <a:r>
              <a:rPr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のコミュニケーションツールについて</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65" name="テキスト ボックス 8"/>
          <p:cNvSpPr txBox="1">
            <a:spLocks noChangeArrowheads="1"/>
          </p:cNvSpPr>
          <p:nvPr/>
        </p:nvSpPr>
        <p:spPr bwMode="auto">
          <a:xfrm>
            <a:off x="420501" y="3789040"/>
            <a:ext cx="81476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ファイル交換システム（ファイルキャスターという自社開発</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WEB</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メールシステム</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366" name="グループ化 14"/>
          <p:cNvGrpSpPr>
            <a:grpSpLocks/>
          </p:cNvGrpSpPr>
          <p:nvPr/>
        </p:nvGrpSpPr>
        <p:grpSpPr bwMode="auto">
          <a:xfrm>
            <a:off x="358588" y="3839843"/>
            <a:ext cx="7201495" cy="315912"/>
            <a:chOff x="504825" y="4914205"/>
            <a:chExt cx="8916631" cy="316677"/>
          </a:xfrm>
        </p:grpSpPr>
        <p:cxnSp>
          <p:nvCxnSpPr>
            <p:cNvPr id="13" name="直線コネクタ 12"/>
            <p:cNvCxnSpPr/>
            <p:nvPr/>
          </p:nvCxnSpPr>
          <p:spPr>
            <a:xfrm>
              <a:off x="504825" y="5200647"/>
              <a:ext cx="8916631" cy="302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24481" y="4914205"/>
              <a:ext cx="74692" cy="26734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テキスト ボックス 15"/>
          <p:cNvSpPr txBox="1"/>
          <p:nvPr/>
        </p:nvSpPr>
        <p:spPr>
          <a:xfrm>
            <a:off x="287151" y="4208891"/>
            <a:ext cx="6625109" cy="1200329"/>
          </a:xfrm>
          <a:prstGeom prst="rect">
            <a:avLst/>
          </a:prstGeom>
          <a:noFill/>
        </p:spPr>
        <p:txBody>
          <a:bodyPr wrap="square">
            <a:spAutoFit/>
          </a:bodyPr>
          <a:lstStyle/>
          <a:p>
            <a:pPr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個人情報や高いセキュリティレベルを必要とするファイルの受け渡し専用のシステムです。</a:t>
            </a: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ご質問等で個人情報や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パスワードを記載した情報のやり取りを行う場合はメールでなく、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必ず本アプリケーション等セキュリティツールをご利用いただきますようよろしくお願い申し上げます。</a:t>
            </a:r>
          </a:p>
          <a:p>
            <a:pPr fontAlgn="auto">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弊社では個人情報を添付したメールでの送受信をお断りしております。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（ファイルにパスワードをかけたファイルも含みます。）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8"/>
          <p:cNvSpPr txBox="1">
            <a:spLocks noChangeArrowheads="1"/>
          </p:cNvSpPr>
          <p:nvPr/>
        </p:nvSpPr>
        <p:spPr bwMode="auto">
          <a:xfrm>
            <a:off x="420501" y="800708"/>
            <a:ext cx="81476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fontAlgn="auto">
              <a:spcBef>
                <a:spcPts val="0"/>
              </a:spcBef>
              <a:spcAft>
                <a:spcPts val="0"/>
              </a:spcAft>
              <a:buClr>
                <a:schemeClr val="bg2">
                  <a:lumMod val="25000"/>
                </a:schemeClr>
              </a:buClr>
              <a:buSzPct val="80000"/>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タスク管理ツール（バックログという</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ASP</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システムを利用します。）</a:t>
            </a:r>
          </a:p>
        </p:txBody>
      </p:sp>
      <p:grpSp>
        <p:nvGrpSpPr>
          <p:cNvPr id="37" name="グループ化 14"/>
          <p:cNvGrpSpPr>
            <a:grpSpLocks/>
          </p:cNvGrpSpPr>
          <p:nvPr/>
        </p:nvGrpSpPr>
        <p:grpSpPr bwMode="auto">
          <a:xfrm>
            <a:off x="358588" y="851511"/>
            <a:ext cx="7201495" cy="315912"/>
            <a:chOff x="504825" y="4914205"/>
            <a:chExt cx="8916631" cy="316677"/>
          </a:xfrm>
        </p:grpSpPr>
        <p:cxnSp>
          <p:nvCxnSpPr>
            <p:cNvPr id="38" name="直線コネクタ 37"/>
            <p:cNvCxnSpPr/>
            <p:nvPr/>
          </p:nvCxnSpPr>
          <p:spPr>
            <a:xfrm>
              <a:off x="504825" y="5200647"/>
              <a:ext cx="8916631" cy="302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24481" y="4914205"/>
              <a:ext cx="74692" cy="26734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0" name="テキスト ボックス 39"/>
          <p:cNvSpPr txBox="1"/>
          <p:nvPr/>
        </p:nvSpPr>
        <p:spPr>
          <a:xfrm>
            <a:off x="287151" y="1242626"/>
            <a:ext cx="6625109" cy="1754326"/>
          </a:xfrm>
          <a:prstGeom prst="rect">
            <a:avLst/>
          </a:prstGeom>
          <a:noFill/>
        </p:spPr>
        <p:txBody>
          <a:bodyPr wrap="square">
            <a:spAutoFit/>
          </a:bodyPr>
          <a:lstStyle/>
          <a:p>
            <a:pPr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依頼事項やその対応状況などを確認できる掲示板方式のシステムになります。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https://shanonpj.backlog.jp/projects/XXXXX</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ブックマークに入れていつでもご確認できるご準備をお願いいたします。</a:t>
            </a:r>
          </a:p>
          <a:p>
            <a:pPr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バックログを利用する理由として、コミュニケーション方法を決めていなければ、</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いつ、どこで、どの様な情報がやり取りされたかを管理するコストが大きくなり、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コミュニケーションが多くなるときに双方での確認や対応の「抜け」「漏れ」が発生します。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その問題を減らす為、もしくは、複数人でのバックアップ体制が取れるように、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この方法を利用いたします。何卒ご了承の程よろしくお願いいたします。</a:t>
            </a:r>
          </a:p>
        </p:txBody>
      </p:sp>
      <p:pic>
        <p:nvPicPr>
          <p:cNvPr id="41"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300159"/>
            <a:ext cx="2348905" cy="22878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2" name="Picture 2" descr="C:\Users\kinoshita.m@shanon.co.jp\Downloads\File Caster  user_logi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8184" y="4325928"/>
            <a:ext cx="2410874" cy="1809616"/>
          </a:xfrm>
          <a:prstGeom prst="rect">
            <a:avLst/>
          </a:prstGeom>
          <a:solidFill>
            <a:schemeClr val="bg1">
              <a:lumMod val="65000"/>
            </a:schemeClr>
          </a:solidFill>
          <a:ln>
            <a:solidFill>
              <a:schemeClr val="bg1">
                <a:lumMod val="75000"/>
              </a:schemeClr>
            </a:solidFill>
          </a:ln>
        </p:spPr>
      </p:pic>
    </p:spTree>
    <p:extLst>
      <p:ext uri="{BB962C8B-B14F-4D97-AF65-F5344CB8AC3E}">
        <p14:creationId xmlns:p14="http://schemas.microsoft.com/office/powerpoint/2010/main" val="2513060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mn-ea"/>
                <a:ea typeface="+mn-ea"/>
              </a:rPr>
              <a:pPr>
                <a:defRPr/>
              </a:pPr>
              <a:t>14</a:t>
            </a:fld>
            <a:endParaRPr lang="ja-JP" altLang="en-US" dirty="0">
              <a:solidFill>
                <a:srgbClr val="000000">
                  <a:lumMod val="50000"/>
                  <a:lumOff val="50000"/>
                </a:srgbClr>
              </a:solidFill>
              <a:latin typeface="+mn-ea"/>
              <a:ea typeface="+mn-ea"/>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n-ea"/>
                <a:ea typeface="+mn-ea"/>
                <a:cs typeface="Meiryo UI" panose="020B0604030504040204" pitchFamily="50" charset="-128"/>
              </a:rPr>
              <a:t>重要事項について</a:t>
            </a:r>
            <a:endParaRPr kumimoji="1" lang="ja-JP" altLang="en-US" dirty="0">
              <a:solidFill>
                <a:schemeClr val="bg1">
                  <a:lumMod val="50000"/>
                </a:schemeClr>
              </a:solidFill>
              <a:latin typeface="+mn-ea"/>
              <a:ea typeface="+mn-ea"/>
              <a:cs typeface="Meiryo UI" panose="020B0604030504040204" pitchFamily="50" charset="-128"/>
            </a:endParaRPr>
          </a:p>
        </p:txBody>
      </p:sp>
      <p:sp>
        <p:nvSpPr>
          <p:cNvPr id="8" name="コンテンツ プレースホルダー 5"/>
          <p:cNvSpPr txBox="1">
            <a:spLocks/>
          </p:cNvSpPr>
          <p:nvPr/>
        </p:nvSpPr>
        <p:spPr>
          <a:xfrm>
            <a:off x="179512" y="620688"/>
            <a:ext cx="8729187" cy="432048"/>
          </a:xfrm>
          <a:prstGeom prst="rect">
            <a:avLst/>
          </a:prstGeom>
        </p:spPr>
        <p:txBody>
          <a:bodyPr/>
          <a:lstStyle>
            <a:lvl1pPr marL="803275" indent="-803275" algn="l" defTabSz="914400" rtl="0" eaLnBrk="1" latinLnBrk="0" hangingPunct="1">
              <a:lnSpc>
                <a:spcPct val="90000"/>
              </a:lnSpc>
              <a:spcBef>
                <a:spcPts val="1000"/>
              </a:spcBef>
              <a:buFont typeface="Wingdings 2" pitchFamily="18" charset="2"/>
              <a:buChar char=""/>
              <a:defRPr kumimoji="1" lang="ja-JP" altLang="en-US" sz="1800" kern="1200" smtClean="0">
                <a:solidFill>
                  <a:schemeClr val="tx1"/>
                </a:solidFill>
                <a:latin typeface="Meiryo UI" pitchFamily="50" charset="-128"/>
                <a:ea typeface="Meiryo UI" pitchFamily="50" charset="-128"/>
                <a:cs typeface="Meiryo UI" pitchFamily="50" charset="-128"/>
              </a:defRPr>
            </a:lvl1pPr>
            <a:lvl2pPr marL="1260475" indent="-995363" algn="l" defTabSz="914400" rtl="0" eaLnBrk="1" latinLnBrk="0" hangingPunct="1">
              <a:lnSpc>
                <a:spcPct val="90000"/>
              </a:lnSpc>
              <a:spcBef>
                <a:spcPts val="500"/>
              </a:spcBef>
              <a:buFont typeface="Wingdings 2" pitchFamily="18" charset="2"/>
              <a:buChar char=""/>
              <a:defRPr kumimoji="1" lang="ja-JP" altLang="en-US" sz="1600" kern="1200" smtClean="0">
                <a:solidFill>
                  <a:schemeClr val="tx1"/>
                </a:solidFill>
                <a:latin typeface="Meiryo UI" pitchFamily="50" charset="-128"/>
                <a:ea typeface="Meiryo UI" pitchFamily="50" charset="-128"/>
                <a:cs typeface="Meiryo UI" pitchFamily="50" charset="-128"/>
              </a:defRPr>
            </a:lvl2pPr>
            <a:lvl3pPr marL="893763" indent="-90488" algn="l" defTabSz="914400" rtl="0" eaLnBrk="1" latinLnBrk="0" hangingPunct="1">
              <a:lnSpc>
                <a:spcPct val="90000"/>
              </a:lnSpc>
              <a:spcBef>
                <a:spcPts val="500"/>
              </a:spcBef>
              <a:buFont typeface="Wingdings 2" pitchFamily="18" charset="2"/>
              <a:buChar char=""/>
              <a:defRPr kumimoji="1" lang="ja-JP" altLang="en-US" sz="1400" kern="1200" smtClean="0">
                <a:solidFill>
                  <a:schemeClr val="tx1"/>
                </a:solidFill>
                <a:latin typeface="Meiryo UI" pitchFamily="50" charset="-128"/>
                <a:ea typeface="Meiryo UI" pitchFamily="50" charset="-128"/>
                <a:cs typeface="Meiryo UI" pitchFamily="50" charset="-128"/>
              </a:defRPr>
            </a:lvl3pPr>
            <a:lvl4pPr marL="2149475" indent="-1674813" algn="l" defTabSz="914400" rtl="0" eaLnBrk="1" latinLnBrk="0" hangingPunct="1">
              <a:lnSpc>
                <a:spcPct val="90000"/>
              </a:lnSpc>
              <a:spcBef>
                <a:spcPts val="500"/>
              </a:spcBef>
              <a:buFont typeface="Wingdings 2" pitchFamily="18" charset="2"/>
              <a:buChar char=""/>
              <a:defRPr kumimoji="1" lang="ja-JP" altLang="en-US" sz="1200" kern="1200" smtClean="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None/>
              <a:defRPr/>
            </a:pPr>
            <a:r>
              <a:rPr lang="en-US" altLang="ja-JP" sz="1100" dirty="0" smtClean="0">
                <a:latin typeface="+mn-ea"/>
                <a:ea typeface="+mn-ea"/>
              </a:rPr>
              <a:t>SHANON MARKETING PLATFORM</a:t>
            </a:r>
            <a:r>
              <a:rPr lang="ja-JP" altLang="en-US" sz="1100" dirty="0" smtClean="0">
                <a:latin typeface="+mn-ea"/>
                <a:ea typeface="+mn-ea"/>
              </a:rPr>
              <a:t>（以下</a:t>
            </a:r>
            <a:r>
              <a:rPr lang="en-US" altLang="ja-JP" sz="1100" dirty="0" smtClean="0">
                <a:latin typeface="+mn-ea"/>
                <a:ea typeface="+mn-ea"/>
              </a:rPr>
              <a:t>SMP</a:t>
            </a:r>
            <a:r>
              <a:rPr lang="ja-JP" altLang="en-US" sz="1100" dirty="0" smtClean="0">
                <a:latin typeface="+mn-ea"/>
                <a:ea typeface="+mn-ea"/>
              </a:rPr>
              <a:t>といいます）は、マルチテナント型共用クラウドサービスとしてお客様にサービスを提供します。</a:t>
            </a:r>
            <a:br>
              <a:rPr lang="ja-JP" altLang="en-US" sz="1100" dirty="0" smtClean="0">
                <a:latin typeface="+mn-ea"/>
                <a:ea typeface="+mn-ea"/>
              </a:rPr>
            </a:br>
            <a:r>
              <a:rPr lang="ja-JP" altLang="en-US" sz="1100" dirty="0" smtClean="0">
                <a:latin typeface="+mn-ea"/>
                <a:ea typeface="+mn-ea"/>
              </a:rPr>
              <a:t>サービスご利用にあたっては、必ず以下のご説明内容をご理解くださいますよう、ご協力のほどよろしくお願い申し上げます。</a:t>
            </a:r>
            <a:endParaRPr lang="ja-JP" altLang="en-US" sz="1050" dirty="0" smtClean="0">
              <a:latin typeface="+mn-ea"/>
              <a:ea typeface="+mn-ea"/>
            </a:endParaRPr>
          </a:p>
          <a:p>
            <a:pPr lvl="1">
              <a:buFontTx/>
              <a:buBlip>
                <a:blip r:embed="rId2"/>
              </a:buBlip>
              <a:defRPr/>
            </a:pPr>
            <a:endParaRPr lang="ja-JP" altLang="en-US" sz="1050" dirty="0">
              <a:latin typeface="+mn-ea"/>
              <a:ea typeface="+mn-ea"/>
            </a:endParaRPr>
          </a:p>
        </p:txBody>
      </p:sp>
      <p:grpSp>
        <p:nvGrpSpPr>
          <p:cNvPr id="7" name="グループ化 6"/>
          <p:cNvGrpSpPr/>
          <p:nvPr/>
        </p:nvGrpSpPr>
        <p:grpSpPr>
          <a:xfrm>
            <a:off x="245417" y="977268"/>
            <a:ext cx="4292804" cy="2562249"/>
            <a:chOff x="273050" y="1219835"/>
            <a:chExt cx="4298951" cy="2329321"/>
          </a:xfrm>
        </p:grpSpPr>
        <p:grpSp>
          <p:nvGrpSpPr>
            <p:cNvPr id="6" name="グループ化 5"/>
            <p:cNvGrpSpPr/>
            <p:nvPr/>
          </p:nvGrpSpPr>
          <p:grpSpPr>
            <a:xfrm>
              <a:off x="273050" y="1264975"/>
              <a:ext cx="4298951" cy="2284181"/>
              <a:chOff x="273050" y="1264975"/>
              <a:chExt cx="4298951" cy="2284181"/>
            </a:xfrm>
          </p:grpSpPr>
          <p:sp>
            <p:nvSpPr>
              <p:cNvPr id="9" name="正方形/長方形 80"/>
              <p:cNvSpPr>
                <a:spLocks noChangeArrowheads="1"/>
              </p:cNvSpPr>
              <p:nvPr/>
            </p:nvSpPr>
            <p:spPr bwMode="auto">
              <a:xfrm>
                <a:off x="273051" y="1464666"/>
                <a:ext cx="4298950" cy="2084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1450" indent="-171450">
                  <a:buFont typeface="Wingdings" pitchFamily="2" charset="2"/>
                  <a:buChar char="p"/>
                  <a:defRPr/>
                </a:pP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ページ（告知画面、</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フォーム等）、クリックカウント </a:t>
                </a:r>
                <a:r>
                  <a:rPr lang="en-US" altLang="ja-JP" sz="750" dirty="0">
                    <a:latin typeface="+mn-ea"/>
                    <a:cs typeface="Meiryo UI" panose="020B0604030504040204" pitchFamily="50" charset="-128"/>
                  </a:rPr>
                  <a:t>URL</a:t>
                </a:r>
                <a:r>
                  <a:rPr lang="ja-JP" altLang="en-US" sz="750" dirty="0" err="1">
                    <a:latin typeface="+mn-ea"/>
                    <a:cs typeface="Meiryo UI" panose="020B0604030504040204" pitchFamily="50" charset="-128"/>
                  </a:rPr>
                  <a:t>、</a:t>
                </a:r>
                <a:r>
                  <a:rPr lang="ja-JP" altLang="en-US" sz="750" dirty="0">
                    <a:latin typeface="+mn-ea"/>
                    <a:cs typeface="Meiryo UI" panose="020B0604030504040204" pitchFamily="50" charset="-128"/>
                  </a:rPr>
                  <a:t>メール開封率測定、</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トラッキングタグの貼付された </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サイト等を含む</a:t>
                </a:r>
                <a:r>
                  <a:rPr lang="en-US" altLang="ja-JP" sz="750" dirty="0">
                    <a:latin typeface="+mn-ea"/>
                    <a:cs typeface="Meiryo UI" panose="020B0604030504040204" pitchFamily="50" charset="-128"/>
                  </a:rPr>
                  <a:t>SMP </a:t>
                </a:r>
                <a:r>
                  <a:rPr lang="ja-JP" altLang="en-US" sz="750" dirty="0" err="1">
                    <a:latin typeface="+mn-ea"/>
                    <a:cs typeface="Meiryo UI" panose="020B0604030504040204" pitchFamily="50" charset="-128"/>
                  </a:rPr>
                  <a:t>への</a:t>
                </a:r>
                <a:r>
                  <a:rPr lang="ja-JP" altLang="en-US" sz="750" dirty="0">
                    <a:latin typeface="+mn-ea"/>
                    <a:cs typeface="Meiryo UI" panose="020B0604030504040204" pitchFamily="50" charset="-128"/>
                  </a:rPr>
                  <a:t> </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アクセスが、</a:t>
                </a:r>
                <a:r>
                  <a:rPr lang="en-US" altLang="ja-JP" sz="750" dirty="0">
                    <a:latin typeface="+mn-ea"/>
                    <a:cs typeface="Meiryo UI" panose="020B0604030504040204" pitchFamily="50" charset="-128"/>
                  </a:rPr>
                  <a:t>1 </a:t>
                </a:r>
                <a:r>
                  <a:rPr lang="ja-JP" altLang="en-US" sz="750" dirty="0">
                    <a:latin typeface="+mn-ea"/>
                    <a:cs typeface="Meiryo UI" panose="020B0604030504040204" pitchFamily="50" charset="-128"/>
                  </a:rPr>
                  <a:t>時間あたり </a:t>
                </a:r>
                <a:r>
                  <a:rPr lang="en-US" altLang="ja-JP" sz="750" dirty="0">
                    <a:latin typeface="+mn-ea"/>
                    <a:cs typeface="Meiryo UI" panose="020B0604030504040204" pitchFamily="50" charset="-128"/>
                  </a:rPr>
                  <a:t>2.5 </a:t>
                </a:r>
                <a:r>
                  <a:rPr lang="ja-JP" altLang="en-US" sz="750" dirty="0">
                    <a:latin typeface="+mn-ea"/>
                    <a:cs typeface="Meiryo UI" panose="020B0604030504040204" pitchFamily="50" charset="-128"/>
                  </a:rPr>
                  <a:t>万 </a:t>
                </a:r>
                <a:r>
                  <a:rPr lang="en-US" altLang="ja-JP" sz="750" dirty="0">
                    <a:latin typeface="+mn-ea"/>
                    <a:cs typeface="Meiryo UI" panose="020B0604030504040204" pitchFamily="50" charset="-128"/>
                  </a:rPr>
                  <a:t>PV </a:t>
                </a:r>
                <a:r>
                  <a:rPr lang="ja-JP" altLang="en-US" sz="750" dirty="0">
                    <a:latin typeface="+mn-ea"/>
                    <a:cs typeface="Meiryo UI" panose="020B0604030504040204" pitchFamily="50" charset="-128"/>
                  </a:rPr>
                  <a:t>を超えた場合サーバトラフィックが混雑している旨を画面表示する場合があります</a:t>
                </a:r>
                <a:r>
                  <a:rPr lang="ja-JP" altLang="en-US" sz="750" dirty="0" smtClean="0">
                    <a:latin typeface="+mn-ea"/>
                    <a:cs typeface="Meiryo UI" panose="020B0604030504040204" pitchFamily="50" charset="-128"/>
                  </a:rPr>
                  <a:t>。</a:t>
                </a:r>
                <a:endParaRPr lang="en-US" altLang="ja-JP" sz="750" dirty="0" smtClean="0">
                  <a:latin typeface="+mn-ea"/>
                  <a:cs typeface="Meiryo UI" panose="020B0604030504040204" pitchFamily="50" charset="-128"/>
                </a:endParaRPr>
              </a:p>
              <a:p>
                <a:pPr marL="171450" indent="-171450">
                  <a:buFont typeface="Wingdings" pitchFamily="2" charset="2"/>
                  <a:buChar char="p"/>
                  <a:defRPr/>
                </a:pPr>
                <a:r>
                  <a:rPr lang="en-US" altLang="ja-JP" sz="750" dirty="0"/>
                  <a:t>SMP </a:t>
                </a:r>
                <a:r>
                  <a:rPr lang="ja-JP" altLang="en-US" sz="750" dirty="0"/>
                  <a:t>のメール配信速度は、通常 </a:t>
                </a:r>
                <a:r>
                  <a:rPr lang="en-US" altLang="ja-JP" sz="750" dirty="0"/>
                  <a:t>1 </a:t>
                </a:r>
                <a:r>
                  <a:rPr lang="ja-JP" altLang="en-US" sz="750" dirty="0"/>
                  <a:t>時間 </a:t>
                </a:r>
                <a:r>
                  <a:rPr lang="en-US" altLang="ja-JP" sz="750" dirty="0"/>
                  <a:t>5 </a:t>
                </a:r>
                <a:r>
                  <a:rPr lang="ja-JP" altLang="en-US" sz="750" dirty="0"/>
                  <a:t>万通程度ですが、システム全体の運用状況により配信速度が低下する場合があります</a:t>
                </a:r>
                <a:r>
                  <a:rPr lang="ja-JP" altLang="en-US" sz="750" dirty="0" smtClean="0"/>
                  <a:t>。</a:t>
                </a:r>
                <a:endParaRPr lang="en-US" altLang="ja-JP" sz="750" dirty="0" smtClean="0"/>
              </a:p>
              <a:p>
                <a:pPr marL="171450" indent="-171450">
                  <a:buFont typeface="Wingdings" pitchFamily="2" charset="2"/>
                  <a:buChar char="p"/>
                  <a:defRPr/>
                </a:pP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では登録リードデータ量とデータ項目数に依存してパフォーマンスが低下する場合があります。シャノンが推奨する運用は、リード件数は２０万件まで、リードの追加項目数の利用を最大 </a:t>
                </a:r>
                <a:r>
                  <a:rPr lang="en-US" altLang="ja-JP" sz="750" dirty="0">
                    <a:latin typeface="+mn-ea"/>
                    <a:cs typeface="Meiryo UI" panose="020B0604030504040204" pitchFamily="50" charset="-128"/>
                  </a:rPr>
                  <a:t>50 </a:t>
                </a:r>
                <a:r>
                  <a:rPr lang="ja-JP" altLang="en-US" sz="750" dirty="0">
                    <a:latin typeface="+mn-ea"/>
                    <a:cs typeface="Meiryo UI" panose="020B0604030504040204" pitchFamily="50" charset="-128"/>
                  </a:rPr>
                  <a:t>個までとなります。</a:t>
                </a:r>
              </a:p>
              <a:p>
                <a:pPr marL="171450" indent="-171450">
                  <a:buFont typeface="Wingdings" pitchFamily="2" charset="2"/>
                  <a:buChar char="p"/>
                  <a:defRPr/>
                </a:pPr>
                <a:r>
                  <a:rPr lang="ja-JP" altLang="en-US" sz="750" dirty="0"/>
                  <a:t>短時間に大量の </a:t>
                </a:r>
                <a:r>
                  <a:rPr lang="en-US" altLang="ja-JP" sz="750" dirty="0"/>
                  <a:t>API </a:t>
                </a:r>
                <a:r>
                  <a:rPr lang="ja-JP" altLang="en-US" sz="750" dirty="0"/>
                  <a:t>コールがあった場合や、同時に複数箇所から </a:t>
                </a:r>
                <a:r>
                  <a:rPr lang="en-US" altLang="ja-JP" sz="750" dirty="0"/>
                  <a:t>API </a:t>
                </a:r>
                <a:r>
                  <a:rPr lang="ja-JP" altLang="en-US" sz="750" dirty="0"/>
                  <a:t>コールがあった場合、</a:t>
                </a:r>
                <a:r>
                  <a:rPr lang="en-US" altLang="ja-JP" sz="750" dirty="0"/>
                  <a:t>API </a:t>
                </a:r>
                <a:r>
                  <a:rPr lang="ja-JP" altLang="en-US" sz="750" dirty="0"/>
                  <a:t>コールを停止する場合があります。事前に想定コール件数等について貴社担当導入コンサルタント、または </a:t>
                </a:r>
                <a:r>
                  <a:rPr lang="en-US" altLang="ja-JP" sz="750" dirty="0"/>
                  <a:t>API </a:t>
                </a:r>
                <a:r>
                  <a:rPr lang="ja-JP" altLang="en-US" sz="750" dirty="0"/>
                  <a:t>を使って開発するベンダー様にご確認ください</a:t>
                </a:r>
                <a:r>
                  <a:rPr lang="ja-JP" altLang="en-US" sz="750" dirty="0" smtClean="0"/>
                  <a:t>。</a:t>
                </a:r>
                <a:endParaRPr lang="en-US" altLang="ja-JP" sz="750" dirty="0" smtClean="0"/>
              </a:p>
              <a:p>
                <a:pPr marL="171450" indent="-171450">
                  <a:buFont typeface="Wingdings" pitchFamily="2" charset="2"/>
                  <a:buChar char="p"/>
                  <a:defRPr/>
                </a:pPr>
                <a:r>
                  <a:rPr lang="ja-JP" altLang="en-US" sz="750" dirty="0"/>
                  <a:t>バーコードによる来場登録機能では、ネットワーク環境によって来場登録機能の応答速度の低下や、来場通知メールのリアルタイム性が損なわれる場合があります。ご利用前に来場登録を行う場所でのネットワーク環境をご確認ください。</a:t>
                </a:r>
              </a:p>
              <a:p>
                <a:pPr marL="171450" indent="-171450">
                  <a:buFont typeface="Wingdings" pitchFamily="2" charset="2"/>
                  <a:buChar char="p"/>
                  <a:defRPr/>
                </a:pPr>
                <a:r>
                  <a:rPr lang="en-US" altLang="ja-JP" sz="750" dirty="0"/>
                  <a:t>SMP </a:t>
                </a:r>
                <a:r>
                  <a:rPr lang="ja-JP" altLang="en-US" sz="750" dirty="0"/>
                  <a:t>はマルチテナント型の共用サービスです。貴社以外のお客様のご利用状況が、貴社が利用される各機能のパフォーマンスに影響する場合があることをご了承ください。</a:t>
                </a:r>
              </a:p>
              <a:p>
                <a:pPr marL="171450" indent="-171450">
                  <a:buFont typeface="Wingdings" pitchFamily="2" charset="2"/>
                  <a:buChar char="p"/>
                  <a:defRPr/>
                </a:pPr>
                <a:r>
                  <a:rPr lang="ja-JP" altLang="en-US" sz="750" dirty="0"/>
                  <a:t>スコアリング機能においてリードデータの基本情報または履歴情報について、スコア付与条件を満たしてから、実際にスコアが反映されるまでに最大</a:t>
                </a:r>
                <a:r>
                  <a:rPr lang="en-US" altLang="ja-JP" sz="750" dirty="0"/>
                  <a:t>12 </a:t>
                </a:r>
                <a:r>
                  <a:rPr lang="ja-JP" altLang="en-US" sz="750" dirty="0"/>
                  <a:t>時間程度のタイムラグが発生する場合があります。また、スコアリング機能がその完全性を担保するものではないことをご了承ください。</a:t>
                </a:r>
              </a:p>
              <a:p>
                <a:pPr marL="171450" indent="-171450">
                  <a:buFont typeface="Wingdings" pitchFamily="2" charset="2"/>
                  <a:buChar char="p"/>
                  <a:defRPr/>
                </a:pPr>
                <a:endParaRPr lang="ja-JP" altLang="en-US" sz="800" dirty="0"/>
              </a:p>
            </p:txBody>
          </p:sp>
          <p:grpSp>
            <p:nvGrpSpPr>
              <p:cNvPr id="10" name="グループ化 52"/>
              <p:cNvGrpSpPr>
                <a:grpSpLocks/>
              </p:cNvGrpSpPr>
              <p:nvPr/>
            </p:nvGrpSpPr>
            <p:grpSpPr bwMode="auto">
              <a:xfrm>
                <a:off x="273050" y="1264975"/>
                <a:ext cx="2454275" cy="196850"/>
                <a:chOff x="502627" y="885825"/>
                <a:chExt cx="2454519" cy="196850"/>
              </a:xfrm>
              <a:solidFill>
                <a:srgbClr val="0E0E30"/>
              </a:solidFill>
            </p:grpSpPr>
            <p:sp>
              <p:nvSpPr>
                <p:cNvPr id="11"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dirty="0">
                    <a:latin typeface="+mn-ea"/>
                    <a:cs typeface="Meiryo UI" panose="020B0604030504040204" pitchFamily="50" charset="-128"/>
                  </a:endParaRPr>
                </a:p>
              </p:txBody>
            </p:sp>
            <p:sp>
              <p:nvSpPr>
                <p:cNvPr id="12" name="正方形/長方形 11"/>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schemeClr val="tx1"/>
                    </a:solidFill>
                    <a:latin typeface="+mn-ea"/>
                    <a:cs typeface="Meiryo UI" panose="020B0604030504040204" pitchFamily="50" charset="-128"/>
                  </a:endParaRPr>
                </a:p>
              </p:txBody>
            </p:sp>
          </p:grpSp>
        </p:grpSp>
        <p:sp>
          <p:nvSpPr>
            <p:cNvPr id="16" name="テキスト ボックス 61"/>
            <p:cNvSpPr txBox="1">
              <a:spLocks noChangeArrowheads="1"/>
            </p:cNvSpPr>
            <p:nvPr/>
          </p:nvSpPr>
          <p:spPr bwMode="auto">
            <a:xfrm flipH="1">
              <a:off x="276118" y="1219835"/>
              <a:ext cx="31686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1 </a:t>
              </a:r>
              <a:r>
                <a:rPr lang="ja-JP" altLang="en-US" sz="1100" b="1" dirty="0" smtClean="0">
                  <a:latin typeface="+mn-ea"/>
                  <a:ea typeface="+mn-ea"/>
                  <a:cs typeface="Meiryo UI" panose="020B0604030504040204" pitchFamily="50" charset="-128"/>
                </a:rPr>
                <a:t>システムパフォーマンス</a:t>
              </a:r>
              <a:r>
                <a:rPr lang="ja-JP" altLang="en-US" sz="1100" b="1" dirty="0">
                  <a:latin typeface="+mn-ea"/>
                  <a:ea typeface="+mn-ea"/>
                  <a:cs typeface="Meiryo UI" panose="020B0604030504040204" pitchFamily="50" charset="-128"/>
                </a:rPr>
                <a:t>について</a:t>
              </a:r>
            </a:p>
          </p:txBody>
        </p:sp>
      </p:grpSp>
      <p:grpSp>
        <p:nvGrpSpPr>
          <p:cNvPr id="19" name="グループ化 3"/>
          <p:cNvGrpSpPr>
            <a:grpSpLocks/>
          </p:cNvGrpSpPr>
          <p:nvPr/>
        </p:nvGrpSpPr>
        <p:grpSpPr bwMode="auto">
          <a:xfrm>
            <a:off x="245417" y="4905164"/>
            <a:ext cx="4291218" cy="1826360"/>
            <a:chOff x="273050" y="4446843"/>
            <a:chExt cx="4608513" cy="1826703"/>
          </a:xfrm>
        </p:grpSpPr>
        <p:grpSp>
          <p:nvGrpSpPr>
            <p:cNvPr id="20" name="グループ化 52"/>
            <p:cNvGrpSpPr>
              <a:grpSpLocks/>
            </p:cNvGrpSpPr>
            <p:nvPr/>
          </p:nvGrpSpPr>
          <p:grpSpPr bwMode="auto">
            <a:xfrm>
              <a:off x="273050" y="4483753"/>
              <a:ext cx="2454275" cy="196850"/>
              <a:chOff x="502627" y="885825"/>
              <a:chExt cx="2454519" cy="196850"/>
            </a:xfrm>
            <a:solidFill>
              <a:srgbClr val="0E0E30"/>
            </a:solidFill>
          </p:grpSpPr>
          <p:sp>
            <p:nvSpPr>
              <p:cNvPr id="23"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24" name="正方形/長方形 23"/>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21" name="正方形/長方形 20"/>
            <p:cNvSpPr>
              <a:spLocks noChangeAspect="1"/>
            </p:cNvSpPr>
            <p:nvPr/>
          </p:nvSpPr>
          <p:spPr>
            <a:xfrm>
              <a:off x="273050" y="4680503"/>
              <a:ext cx="4608513" cy="1593043"/>
            </a:xfrm>
            <a:prstGeom prst="rect">
              <a:avLst/>
            </a:prstGeom>
          </p:spPr>
          <p:txBody>
            <a:bodyPr>
              <a:spAutoFit/>
            </a:bodyPr>
            <a:lstStyle/>
            <a:p>
              <a:pPr marL="171450" indent="-171450">
                <a:buFont typeface="Wingdings" pitchFamily="2" charset="2"/>
                <a:buChar char="p"/>
                <a:defRPr/>
              </a:pPr>
              <a:r>
                <a:rPr lang="ja-JP" altLang="en-US" sz="750" dirty="0">
                  <a:latin typeface="+mn-ea"/>
                  <a:cs typeface="Meiryo UI" panose="020B0604030504040204" pitchFamily="50" charset="-128"/>
                </a:rPr>
                <a:t>シャノンカスタマーサポートでは、原則お客様のご利用環境へのログイン、機能の操作は行いません。各種操作の代行をご希望の場合は、貴社担当営業までご相談ください</a:t>
              </a:r>
              <a:r>
                <a:rPr lang="ja-JP" altLang="en-US" sz="750" dirty="0" smtClean="0">
                  <a:latin typeface="+mn-ea"/>
                  <a:cs typeface="Meiryo UI" panose="020B0604030504040204" pitchFamily="50" charset="-128"/>
                </a:rPr>
                <a:t>。</a:t>
              </a:r>
              <a:endParaRPr lang="en-US" altLang="ja-JP" sz="750" dirty="0" smtClean="0">
                <a:latin typeface="+mn-ea"/>
                <a:cs typeface="Meiryo UI" panose="020B0604030504040204" pitchFamily="50" charset="-128"/>
              </a:endParaRPr>
            </a:p>
            <a:p>
              <a:pPr marL="171450" indent="-171450">
                <a:buFont typeface="Wingdings" pitchFamily="2" charset="2"/>
                <a:buChar char="p"/>
                <a:defRPr/>
              </a:pPr>
              <a:r>
                <a:rPr lang="ja-JP" altLang="en-US" sz="750" dirty="0">
                  <a:latin typeface="+mn-ea"/>
                  <a:cs typeface="Meiryo UI" panose="020B0604030504040204" pitchFamily="50" charset="-128"/>
                </a:rPr>
                <a:t>メンテナンスに関するご連絡や、障害対応のご連絡は、</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利用申込書兼契約書に記載いただく正規サポート対象ユーザーに対してのみ行われます。サポート対象ユーザーの追加</a:t>
              </a:r>
              <a:r>
                <a:rPr lang="en-US" altLang="ja-JP" sz="750" dirty="0">
                  <a:latin typeface="+mn-ea"/>
                  <a:cs typeface="Meiryo UI" panose="020B0604030504040204" pitchFamily="50" charset="-128"/>
                </a:rPr>
                <a:t>/</a:t>
              </a:r>
              <a:r>
                <a:rPr lang="ja-JP" altLang="en-US" sz="750" dirty="0">
                  <a:latin typeface="+mn-ea"/>
                  <a:cs typeface="Meiryo UI" panose="020B0604030504040204" pitchFamily="50" charset="-128"/>
                </a:rPr>
                <a:t>変更が必要な場合、シャノンカスタマーサポートまでご連絡ください</a:t>
              </a:r>
              <a:r>
                <a:rPr lang="ja-JP" altLang="en-US" sz="750" dirty="0" smtClean="0">
                  <a:latin typeface="+mn-ea"/>
                  <a:cs typeface="Meiryo UI" panose="020B0604030504040204" pitchFamily="50" charset="-128"/>
                </a:rPr>
                <a:t>。</a:t>
              </a:r>
              <a:endParaRPr lang="en-US" altLang="ja-JP" sz="750" dirty="0">
                <a:latin typeface="+mn-ea"/>
                <a:cs typeface="Meiryo UI" panose="020B0604030504040204" pitchFamily="50" charset="-128"/>
              </a:endParaRPr>
            </a:p>
            <a:p>
              <a:pPr marL="171450" indent="-171450">
                <a:buFont typeface="Wingdings" pitchFamily="2" charset="2"/>
                <a:buChar char="p"/>
                <a:defRPr/>
              </a:pPr>
              <a:r>
                <a:rPr lang="ja-JP" altLang="en-US" sz="750" dirty="0">
                  <a:latin typeface="+mn-ea"/>
                  <a:cs typeface="Meiryo UI" panose="020B0604030504040204" pitchFamily="50" charset="-128"/>
                </a:rPr>
                <a:t>貴社専用にカスタマイズされたテンプレートや、専用に開発された </a:t>
              </a:r>
              <a:r>
                <a:rPr lang="en-US" altLang="ja-JP" sz="750" dirty="0">
                  <a:latin typeface="+mn-ea"/>
                  <a:cs typeface="Meiryo UI" panose="020B0604030504040204" pitchFamily="50" charset="-128"/>
                </a:rPr>
                <a:t>JavaScript </a:t>
              </a:r>
              <a:r>
                <a:rPr lang="ja-JP" altLang="en-US" sz="750" dirty="0">
                  <a:latin typeface="+mn-ea"/>
                  <a:cs typeface="Meiryo UI" panose="020B0604030504040204" pitchFamily="50" charset="-128"/>
                </a:rPr>
                <a:t>のプログラムや </a:t>
              </a:r>
              <a:r>
                <a:rPr lang="en-US" altLang="ja-JP" sz="750" dirty="0">
                  <a:latin typeface="+mn-ea"/>
                  <a:cs typeface="Meiryo UI" panose="020B0604030504040204" pitchFamily="50" charset="-128"/>
                </a:rPr>
                <a:t>API </a:t>
              </a:r>
              <a:r>
                <a:rPr lang="ja-JP" altLang="en-US" sz="750" dirty="0">
                  <a:latin typeface="+mn-ea"/>
                  <a:cs typeface="Meiryo UI" panose="020B0604030504040204" pitchFamily="50" charset="-128"/>
                </a:rPr>
                <a:t>で開発したアドオン部分に関しては、カスタマーサポートの対象外となります。サポートが必要な場合、別途個別契約を締結する必要があります。</a:t>
              </a:r>
            </a:p>
            <a:p>
              <a:pPr marL="171450" indent="-171450">
                <a:buFont typeface="Wingdings" pitchFamily="2" charset="2"/>
                <a:buChar char="p"/>
                <a:defRPr/>
              </a:pPr>
              <a:r>
                <a:rPr lang="ja-JP" altLang="en-US" sz="750" dirty="0">
                  <a:latin typeface="+mn-ea"/>
                  <a:cs typeface="Meiryo UI" panose="020B0604030504040204" pitchFamily="50" charset="-128"/>
                </a:rPr>
                <a:t>テンプレートの変更等、</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の運用業務はシャノンカスタマーサポートでは実施しておりません。ご希望の場合は、貴社担当営業までご相談ください</a:t>
              </a:r>
              <a:r>
                <a:rPr lang="ja-JP" altLang="en-US" sz="750" dirty="0" smtClean="0">
                  <a:latin typeface="+mn-ea"/>
                  <a:cs typeface="Meiryo UI" panose="020B0604030504040204" pitchFamily="50" charset="-128"/>
                </a:rPr>
                <a:t>。</a:t>
              </a:r>
              <a:endParaRPr lang="en-US" altLang="ja-JP" sz="750" dirty="0" smtClean="0">
                <a:latin typeface="+mn-ea"/>
                <a:cs typeface="Meiryo UI" panose="020B0604030504040204" pitchFamily="50" charset="-128"/>
              </a:endParaRPr>
            </a:p>
            <a:p>
              <a:pPr marL="171450" indent="-171450">
                <a:buFont typeface="Wingdings" pitchFamily="2" charset="2"/>
                <a:buChar char="p"/>
                <a:defRPr/>
              </a:pPr>
              <a:r>
                <a:rPr lang="ja-JP" altLang="en-US" sz="750" dirty="0">
                  <a:latin typeface="+mn-ea"/>
                  <a:cs typeface="Meiryo UI" panose="020B0604030504040204" pitchFamily="50" charset="-128"/>
                </a:rPr>
                <a:t>シャノンカスタマーサポートは平日 </a:t>
              </a:r>
              <a:r>
                <a:rPr lang="en-US" altLang="ja-JP" sz="750" dirty="0">
                  <a:latin typeface="+mn-ea"/>
                  <a:cs typeface="Meiryo UI" panose="020B0604030504040204" pitchFamily="50" charset="-128"/>
                </a:rPr>
                <a:t>10 </a:t>
              </a:r>
              <a:r>
                <a:rPr lang="ja-JP" altLang="en-US" sz="750" dirty="0">
                  <a:latin typeface="+mn-ea"/>
                  <a:cs typeface="Meiryo UI" panose="020B0604030504040204" pitchFamily="50" charset="-128"/>
                </a:rPr>
                <a:t>時から </a:t>
              </a:r>
              <a:r>
                <a:rPr lang="en-US" altLang="ja-JP" sz="750" dirty="0">
                  <a:latin typeface="+mn-ea"/>
                  <a:cs typeface="Meiryo UI" panose="020B0604030504040204" pitchFamily="50" charset="-128"/>
                </a:rPr>
                <a:t>18 </a:t>
              </a:r>
              <a:r>
                <a:rPr lang="ja-JP" altLang="en-US" sz="750" dirty="0">
                  <a:latin typeface="+mn-ea"/>
                  <a:cs typeface="Meiryo UI" panose="020B0604030504040204" pitchFamily="50" charset="-128"/>
                </a:rPr>
                <a:t>時の対応となります。土日祝日は翌営業日以降の対応となります。</a:t>
              </a:r>
              <a:r>
                <a:rPr lang="ja-JP" altLang="en-US" sz="750" dirty="0">
                  <a:solidFill>
                    <a:srgbClr val="FF0000"/>
                  </a:solidFill>
                  <a:latin typeface="+mn-ea"/>
                  <a:cs typeface="Meiryo UI" panose="020B0604030504040204" pitchFamily="50" charset="-128"/>
                </a:rPr>
                <a:t>　</a:t>
              </a:r>
            </a:p>
            <a:p>
              <a:pPr marL="171450" indent="-171450">
                <a:buFont typeface="Wingdings" pitchFamily="2" charset="2"/>
                <a:buChar char="p"/>
                <a:defRPr/>
              </a:pPr>
              <a:endParaRPr lang="ja-JP" altLang="en-US" sz="750" dirty="0">
                <a:latin typeface="+mn-ea"/>
                <a:cs typeface="Meiryo UI" panose="020B0604030504040204" pitchFamily="50" charset="-128"/>
              </a:endParaRPr>
            </a:p>
          </p:txBody>
        </p:sp>
        <p:sp>
          <p:nvSpPr>
            <p:cNvPr id="22" name="正方形/長方形 69"/>
            <p:cNvSpPr>
              <a:spLocks noChangeArrowheads="1"/>
            </p:cNvSpPr>
            <p:nvPr/>
          </p:nvSpPr>
          <p:spPr bwMode="auto">
            <a:xfrm>
              <a:off x="273050" y="4446843"/>
              <a:ext cx="1973834" cy="261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4 </a:t>
              </a:r>
              <a:r>
                <a:rPr lang="ja-JP" altLang="en-US" sz="1100" b="1" dirty="0" smtClean="0">
                  <a:latin typeface="+mn-ea"/>
                  <a:ea typeface="+mn-ea"/>
                  <a:cs typeface="Meiryo UI" panose="020B0604030504040204" pitchFamily="50" charset="-128"/>
                </a:rPr>
                <a:t>カスタマーサポート</a:t>
              </a:r>
              <a:r>
                <a:rPr lang="ja-JP" altLang="en-US" sz="1100" b="1" dirty="0">
                  <a:latin typeface="+mn-ea"/>
                  <a:ea typeface="+mn-ea"/>
                  <a:cs typeface="Meiryo UI" panose="020B0604030504040204" pitchFamily="50" charset="-128"/>
                </a:rPr>
                <a:t>について</a:t>
              </a:r>
            </a:p>
          </p:txBody>
        </p:sp>
      </p:grpSp>
      <p:grpSp>
        <p:nvGrpSpPr>
          <p:cNvPr id="3" name="グループ化 2"/>
          <p:cNvGrpSpPr/>
          <p:nvPr/>
        </p:nvGrpSpPr>
        <p:grpSpPr>
          <a:xfrm>
            <a:off x="251915" y="4386909"/>
            <a:ext cx="4298950" cy="565096"/>
            <a:chOff x="251915" y="4395823"/>
            <a:chExt cx="4298950" cy="565096"/>
          </a:xfrm>
        </p:grpSpPr>
        <p:grpSp>
          <p:nvGrpSpPr>
            <p:cNvPr id="26" name="グループ化 52"/>
            <p:cNvGrpSpPr>
              <a:grpSpLocks/>
            </p:cNvGrpSpPr>
            <p:nvPr/>
          </p:nvGrpSpPr>
          <p:grpSpPr bwMode="auto">
            <a:xfrm>
              <a:off x="251915" y="4440904"/>
              <a:ext cx="2289416" cy="196850"/>
              <a:chOff x="502627" y="885825"/>
              <a:chExt cx="2454519" cy="196850"/>
            </a:xfrm>
            <a:solidFill>
              <a:srgbClr val="0E0E30"/>
            </a:solidFill>
          </p:grpSpPr>
          <p:sp>
            <p:nvSpPr>
              <p:cNvPr id="29"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30" name="正方形/長方形 29"/>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27" name="正方形/長方形 77"/>
            <p:cNvSpPr>
              <a:spLocks noChangeArrowheads="1"/>
            </p:cNvSpPr>
            <p:nvPr/>
          </p:nvSpPr>
          <p:spPr bwMode="auto">
            <a:xfrm>
              <a:off x="251915" y="4395823"/>
              <a:ext cx="156805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3 </a:t>
              </a:r>
              <a:r>
                <a:rPr lang="ja-JP" altLang="en-US" sz="1100" b="1" dirty="0" smtClean="0">
                  <a:latin typeface="+mn-ea"/>
                  <a:ea typeface="+mn-ea"/>
                  <a:cs typeface="Meiryo UI" panose="020B0604030504040204" pitchFamily="50" charset="-128"/>
                </a:rPr>
                <a:t>サーバー</a:t>
              </a:r>
              <a:r>
                <a:rPr lang="ja-JP" altLang="en-US" sz="1100" b="1" dirty="0">
                  <a:latin typeface="+mn-ea"/>
                  <a:ea typeface="+mn-ea"/>
                  <a:cs typeface="Meiryo UI" panose="020B0604030504040204" pitchFamily="50" charset="-128"/>
                </a:rPr>
                <a:t>構成について</a:t>
              </a:r>
            </a:p>
          </p:txBody>
        </p:sp>
        <p:sp>
          <p:nvSpPr>
            <p:cNvPr id="28" name="正方形/長方形 78"/>
            <p:cNvSpPr>
              <a:spLocks noChangeAspect="1"/>
            </p:cNvSpPr>
            <p:nvPr/>
          </p:nvSpPr>
          <p:spPr bwMode="auto">
            <a:xfrm>
              <a:off x="251915" y="4637754"/>
              <a:ext cx="42989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1450" indent="-171450">
                <a:buFont typeface="Wingdings" pitchFamily="2" charset="2"/>
                <a:buChar char="p"/>
                <a:defRPr/>
              </a:pPr>
              <a:r>
                <a:rPr lang="ja-JP" altLang="en-US" sz="750" dirty="0">
                  <a:latin typeface="+mn-ea"/>
                  <a:cs typeface="Meiryo UI" panose="020B0604030504040204" pitchFamily="50" charset="-128"/>
                </a:rPr>
                <a:t>シャノンは、現在 </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を運用するサーバー構成及びソフトウェアを、貴社に通知する事なく変更する場合があります。</a:t>
              </a:r>
            </a:p>
          </p:txBody>
        </p:sp>
      </p:grpSp>
      <p:grpSp>
        <p:nvGrpSpPr>
          <p:cNvPr id="5" name="グループ化 4"/>
          <p:cNvGrpSpPr/>
          <p:nvPr/>
        </p:nvGrpSpPr>
        <p:grpSpPr>
          <a:xfrm>
            <a:off x="4588698" y="980728"/>
            <a:ext cx="4447798" cy="2109817"/>
            <a:chOff x="4588698" y="980728"/>
            <a:chExt cx="4447798" cy="2109817"/>
          </a:xfrm>
        </p:grpSpPr>
        <p:grpSp>
          <p:nvGrpSpPr>
            <p:cNvPr id="31" name="グループ化 52"/>
            <p:cNvGrpSpPr>
              <a:grpSpLocks/>
            </p:cNvGrpSpPr>
            <p:nvPr/>
          </p:nvGrpSpPr>
          <p:grpSpPr bwMode="auto">
            <a:xfrm>
              <a:off x="4588699" y="1020617"/>
              <a:ext cx="4320000" cy="225966"/>
              <a:chOff x="502626" y="828103"/>
              <a:chExt cx="4320430" cy="205423"/>
            </a:xfrm>
            <a:solidFill>
              <a:srgbClr val="0E0E30"/>
            </a:solidFill>
          </p:grpSpPr>
          <p:sp>
            <p:nvSpPr>
              <p:cNvPr id="32" name="Line 14"/>
              <p:cNvSpPr>
                <a:spLocks noChangeShapeType="1"/>
              </p:cNvSpPr>
              <p:nvPr/>
            </p:nvSpPr>
            <p:spPr bwMode="auto">
              <a:xfrm>
                <a:off x="502626" y="1033526"/>
                <a:ext cx="4320430"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33" name="正方形/長方形 32"/>
              <p:cNvSpPr/>
              <p:nvPr/>
            </p:nvSpPr>
            <p:spPr>
              <a:xfrm>
                <a:off x="504214" y="828103"/>
                <a:ext cx="46043" cy="188596"/>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34" name="正方形/長方形 33"/>
            <p:cNvSpPr>
              <a:spLocks noChangeAspect="1"/>
            </p:cNvSpPr>
            <p:nvPr/>
          </p:nvSpPr>
          <p:spPr bwMode="auto">
            <a:xfrm>
              <a:off x="4588698" y="1266969"/>
              <a:ext cx="4447798" cy="1823576"/>
            </a:xfrm>
            <a:prstGeom prst="rect">
              <a:avLst/>
            </a:prstGeom>
          </p:spPr>
          <p:txBody>
            <a:bodyPr wrap="square">
              <a:spAutoFit/>
            </a:bodyPr>
            <a:lstStyle/>
            <a:p>
              <a:pPr marL="171450" indent="-171450">
                <a:buFont typeface="Wingdings" pitchFamily="2" charset="2"/>
                <a:buChar char="p"/>
                <a:defRPr/>
              </a:pPr>
              <a:r>
                <a:rPr lang="ja-JP" altLang="en-US" sz="750" dirty="0">
                  <a:latin typeface="+mn-ea"/>
                  <a:cs typeface="Meiryo UI" panose="020B0604030504040204" pitchFamily="50" charset="-128"/>
                </a:rPr>
                <a:t>メール配信のクリックカウント機能では、誰がどの</a:t>
              </a:r>
              <a:r>
                <a:rPr lang="en-US" altLang="ja-JP" sz="750" dirty="0">
                  <a:latin typeface="+mn-ea"/>
                  <a:cs typeface="Meiryo UI" panose="020B0604030504040204" pitchFamily="50" charset="-128"/>
                </a:rPr>
                <a:t>URL </a:t>
              </a:r>
              <a:r>
                <a:rPr lang="ja-JP" altLang="en-US" sz="750" dirty="0">
                  <a:latin typeface="+mn-ea"/>
                  <a:cs typeface="Meiryo UI" panose="020B0604030504040204" pitchFamily="50" charset="-128"/>
                </a:rPr>
                <a:t>をクリックしたかを取得しています。</a:t>
              </a:r>
              <a:endParaRPr lang="ja-JP" altLang="en-US" sz="750" dirty="0" smtClean="0">
                <a:latin typeface="+mn-ea"/>
                <a:cs typeface="Meiryo UI" panose="020B0604030504040204" pitchFamily="50" charset="-128"/>
              </a:endParaRPr>
            </a:p>
            <a:p>
              <a:pPr marL="171450" indent="-171450">
                <a:buFont typeface="Wingdings" pitchFamily="2" charset="2"/>
                <a:buChar char="p"/>
                <a:defRPr/>
              </a:pPr>
              <a:r>
                <a:rPr lang="ja-JP" altLang="en-US" sz="750" dirty="0" smtClean="0">
                  <a:latin typeface="+mn-ea"/>
                  <a:cs typeface="Meiryo UI" panose="020B0604030504040204" pitchFamily="50" charset="-128"/>
                </a:rPr>
                <a:t>トラッキング機能は、</a:t>
              </a:r>
              <a:r>
                <a:rPr lang="en-US" altLang="ja-JP" sz="750" dirty="0" smtClean="0">
                  <a:latin typeface="+mn-ea"/>
                  <a:cs typeface="Meiryo UI" panose="020B0604030504040204" pitchFamily="50" charset="-128"/>
                </a:rPr>
                <a:t>WEB </a:t>
              </a:r>
              <a:r>
                <a:rPr lang="ja-JP" altLang="en-US" sz="750" dirty="0" smtClean="0">
                  <a:latin typeface="+mn-ea"/>
                  <a:cs typeface="Meiryo UI" panose="020B0604030504040204" pitchFamily="50" charset="-128"/>
                </a:rPr>
                <a:t>訪問者のクッキー情報を利用して以下の情報を取得しています。</a:t>
              </a:r>
            </a:p>
            <a:p>
              <a:pPr marL="268288">
                <a:defRPr/>
              </a:pPr>
              <a:r>
                <a:rPr lang="ja-JP" altLang="en-US" sz="750" dirty="0">
                  <a:latin typeface="+mn-ea"/>
                  <a:cs typeface="Meiryo UI" panose="020B0604030504040204" pitchFamily="50" charset="-128"/>
                </a:rPr>
                <a:t>①アクセスしたページの遷移、②ドメイン名、③</a:t>
              </a:r>
              <a:r>
                <a:rPr lang="en-US" altLang="ja-JP" sz="750" dirty="0">
                  <a:latin typeface="+mn-ea"/>
                  <a:cs typeface="Meiryo UI" panose="020B0604030504040204" pitchFamily="50" charset="-128"/>
                </a:rPr>
                <a:t>IP </a:t>
              </a:r>
              <a:r>
                <a:rPr lang="ja-JP" altLang="en-US" sz="750" dirty="0">
                  <a:latin typeface="+mn-ea"/>
                  <a:cs typeface="Meiryo UI" panose="020B0604030504040204" pitchFamily="50" charset="-128"/>
                </a:rPr>
                <a:t>アドレス、④参照元情報、⑤使用しているブラウザの種類、</a:t>
              </a:r>
            </a:p>
            <a:p>
              <a:pPr marL="268288">
                <a:defRPr/>
              </a:pPr>
              <a:r>
                <a:rPr lang="ja-JP" altLang="en-US" sz="750" dirty="0">
                  <a:latin typeface="+mn-ea"/>
                  <a:cs typeface="Meiryo UI" panose="020B0604030504040204" pitchFamily="50" charset="-128"/>
                </a:rPr>
                <a:t>⑥アクセス日時、⑦クッキー情報、⑧利用した検索エンジン、⑨検索エンジンに入力した検索キーワード、</a:t>
              </a:r>
            </a:p>
            <a:p>
              <a:pPr marL="268288">
                <a:defRPr/>
              </a:pPr>
              <a:r>
                <a:rPr lang="ja-JP" altLang="en-US" sz="750" dirty="0">
                  <a:latin typeface="+mn-ea"/>
                  <a:cs typeface="Meiryo UI" panose="020B0604030504040204" pitchFamily="50" charset="-128"/>
                </a:rPr>
                <a:t>⑩</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から配信されるメールに記載のクリックカウント</a:t>
              </a:r>
              <a:r>
                <a:rPr lang="en-US" altLang="ja-JP" sz="750" dirty="0">
                  <a:latin typeface="+mn-ea"/>
                  <a:cs typeface="Meiryo UI" panose="020B0604030504040204" pitchFamily="50" charset="-128"/>
                </a:rPr>
                <a:t>URL </a:t>
              </a:r>
              <a:r>
                <a:rPr lang="ja-JP" altLang="en-US" sz="750" dirty="0">
                  <a:latin typeface="+mn-ea"/>
                  <a:cs typeface="Meiryo UI" panose="020B0604030504040204" pitchFamily="50" charset="-128"/>
                </a:rPr>
                <a:t>のうち、どの</a:t>
              </a:r>
              <a:r>
                <a:rPr lang="en-US" altLang="ja-JP" sz="750" dirty="0">
                  <a:latin typeface="+mn-ea"/>
                  <a:cs typeface="Meiryo UI" panose="020B0604030504040204" pitchFamily="50" charset="-128"/>
                </a:rPr>
                <a:t>URL </a:t>
              </a:r>
              <a:r>
                <a:rPr lang="ja-JP" altLang="en-US" sz="750" dirty="0">
                  <a:latin typeface="+mn-ea"/>
                  <a:cs typeface="Meiryo UI" panose="020B0604030504040204" pitchFamily="50" charset="-128"/>
                </a:rPr>
                <a:t>から流入したか</a:t>
              </a:r>
              <a:endParaRPr lang="ja-JP" altLang="en-US" sz="750" dirty="0" smtClean="0">
                <a:latin typeface="+mn-ea"/>
                <a:cs typeface="Meiryo UI" panose="020B0604030504040204" pitchFamily="50" charset="-128"/>
              </a:endParaRPr>
            </a:p>
            <a:p>
              <a:pPr marL="171450" indent="-171450">
                <a:buFont typeface="Wingdings" pitchFamily="2" charset="2"/>
                <a:buChar char="p"/>
                <a:defRPr/>
              </a:pPr>
              <a:r>
                <a:rPr lang="ja-JP" altLang="en-US" sz="750" dirty="0" smtClean="0">
                  <a:latin typeface="+mn-ea"/>
                  <a:cs typeface="Meiryo UI" panose="020B0604030504040204" pitchFamily="50" charset="-128"/>
                </a:rPr>
                <a:t>トラッキング機能をご利用いただく場合は、トラッキング機能で取得するサイト訪問者の</a:t>
              </a:r>
              <a:r>
                <a:rPr lang="en-US" altLang="ja-JP" sz="750" dirty="0" smtClean="0">
                  <a:latin typeface="+mn-ea"/>
                  <a:cs typeface="Meiryo UI" panose="020B0604030504040204" pitchFamily="50" charset="-128"/>
                </a:rPr>
                <a:t>WEB </a:t>
              </a:r>
              <a:r>
                <a:rPr lang="ja-JP" altLang="en-US" sz="750" dirty="0" smtClean="0">
                  <a:latin typeface="+mn-ea"/>
                  <a:cs typeface="Meiryo UI" panose="020B0604030504040204" pitchFamily="50" charset="-128"/>
                </a:rPr>
                <a:t>閲覧履歴を別途取得した当該サイトの訪問者の個人情報と結びつけ、行動解析等に利用する可能性があることを</a:t>
              </a:r>
              <a:r>
                <a:rPr lang="en-US" altLang="ja-JP" sz="750" dirty="0" smtClean="0">
                  <a:latin typeface="+mn-ea"/>
                  <a:cs typeface="Meiryo UI" panose="020B0604030504040204" pitchFamily="50" charset="-128"/>
                </a:rPr>
                <a:t>SMP </a:t>
              </a:r>
              <a:r>
                <a:rPr lang="ja-JP" altLang="en-US" sz="750" dirty="0" smtClean="0">
                  <a:latin typeface="+mn-ea"/>
                  <a:cs typeface="Meiryo UI" panose="020B0604030504040204" pitchFamily="50" charset="-128"/>
                </a:rPr>
                <a:t>の申込みフォームやクリックカウント付メールに明瞭に記載することによりサイト訪問者が</a:t>
              </a:r>
              <a:r>
                <a:rPr lang="en-US" altLang="ja-JP" sz="750" dirty="0" smtClean="0">
                  <a:latin typeface="+mn-ea"/>
                  <a:cs typeface="Meiryo UI" panose="020B0604030504040204" pitchFamily="50" charset="-128"/>
                </a:rPr>
                <a:t>WEB </a:t>
              </a:r>
              <a:r>
                <a:rPr lang="ja-JP" altLang="en-US" sz="750" dirty="0" smtClean="0">
                  <a:latin typeface="+mn-ea"/>
                  <a:cs typeface="Meiryo UI" panose="020B0604030504040204" pitchFamily="50" charset="-128"/>
                </a:rPr>
                <a:t>閲覧履歴を契約者に提供するかどうかの判断を適切に実施できるような配慮を行わなければならないものとします。また、シャノンは契約者が適切に配慮を行っているかどうかについて定期的に調査するものとし、調査の結果、契約者に対して必要な是正を要請した場合には、契約者は当該是正に対して、真摯に協議に応じるものとします。なお、</a:t>
              </a:r>
              <a:r>
                <a:rPr lang="en-US" altLang="ja-JP" sz="750" dirty="0" smtClean="0">
                  <a:latin typeface="+mn-ea"/>
                  <a:cs typeface="Meiryo UI" panose="020B0604030504040204" pitchFamily="50" charset="-128"/>
                </a:rPr>
                <a:t>SMP </a:t>
              </a:r>
              <a:r>
                <a:rPr lang="ja-JP" altLang="en-US" sz="750" dirty="0" smtClean="0">
                  <a:latin typeface="+mn-ea"/>
                  <a:cs typeface="Meiryo UI" panose="020B0604030504040204" pitchFamily="50" charset="-128"/>
                </a:rPr>
                <a:t>においてクッキーが個人情報と紐付けられた時点でクッキーも個人情報となるため、個人情報保護法における管理対象となります。</a:t>
              </a:r>
            </a:p>
            <a:p>
              <a:pPr marL="171450" indent="-171450">
                <a:buFont typeface="Wingdings" pitchFamily="2" charset="2"/>
                <a:buChar char="p"/>
                <a:defRPr/>
              </a:pPr>
              <a:r>
                <a:rPr lang="ja-JP" altLang="en-US" sz="750" dirty="0" smtClean="0"/>
                <a:t>トラッキングの詳細データ（</a:t>
              </a:r>
              <a:r>
                <a:rPr lang="en-US" altLang="ja-JP" sz="750" dirty="0" smtClean="0"/>
                <a:t>URL </a:t>
              </a:r>
              <a:r>
                <a:rPr lang="ja-JP" altLang="en-US" sz="750" dirty="0" smtClean="0"/>
                <a:t>レベルデータ）は</a:t>
              </a:r>
              <a:r>
                <a:rPr lang="en-US" altLang="ja-JP" sz="750" dirty="0" smtClean="0"/>
                <a:t>600 </a:t>
              </a:r>
              <a:r>
                <a:rPr lang="ja-JP" altLang="en-US" sz="750" dirty="0" smtClean="0"/>
                <a:t>万レコードまで、もしくは</a:t>
              </a:r>
              <a:r>
                <a:rPr lang="en-US" altLang="ja-JP" sz="750" dirty="0" smtClean="0"/>
                <a:t>400 </a:t>
              </a:r>
              <a:r>
                <a:rPr lang="ja-JP" altLang="en-US" sz="750" dirty="0" smtClean="0"/>
                <a:t>日間保存されます。</a:t>
              </a:r>
              <a:endParaRPr lang="en-US" altLang="ja-JP" sz="750" dirty="0" smtClean="0"/>
            </a:p>
            <a:p>
              <a:pPr marL="176213">
                <a:defRPr/>
              </a:pPr>
              <a:r>
                <a:rPr lang="ja-JP" altLang="en-US" sz="750" dirty="0" smtClean="0"/>
                <a:t>上限値</a:t>
              </a:r>
              <a:r>
                <a:rPr lang="ja-JP" altLang="en-US" sz="750" dirty="0"/>
                <a:t>を超えた対象データ、または保存期間を過ぎた対象データは順次削除されます。</a:t>
              </a:r>
              <a:endParaRPr lang="ja-JP" altLang="en-US" sz="750" dirty="0">
                <a:solidFill>
                  <a:srgbClr val="FF0000"/>
                </a:solidFill>
                <a:latin typeface="+mn-ea"/>
                <a:cs typeface="Meiryo UI" panose="020B0604030504040204" pitchFamily="50" charset="-128"/>
              </a:endParaRPr>
            </a:p>
          </p:txBody>
        </p:sp>
        <p:sp>
          <p:nvSpPr>
            <p:cNvPr id="35" name="正方形/長方形 68"/>
            <p:cNvSpPr>
              <a:spLocks noChangeArrowheads="1"/>
            </p:cNvSpPr>
            <p:nvPr/>
          </p:nvSpPr>
          <p:spPr bwMode="auto">
            <a:xfrm>
              <a:off x="4600480" y="980728"/>
              <a:ext cx="4386262" cy="287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5 </a:t>
              </a:r>
              <a:r>
                <a:rPr lang="ja-JP" altLang="en-US" sz="1100" b="1" dirty="0" smtClean="0">
                  <a:latin typeface="+mn-ea"/>
                  <a:ea typeface="+mn-ea"/>
                  <a:cs typeface="Meiryo UI" panose="020B0604030504040204" pitchFamily="50" charset="-128"/>
                </a:rPr>
                <a:t>クリックカウント</a:t>
              </a:r>
              <a:r>
                <a:rPr lang="ja-JP" altLang="en-US" sz="1100" b="1" dirty="0">
                  <a:latin typeface="+mn-ea"/>
                  <a:ea typeface="+mn-ea"/>
                  <a:cs typeface="Meiryo UI" panose="020B0604030504040204" pitchFamily="50" charset="-128"/>
                </a:rPr>
                <a:t>、トラッキング機能とプライバシーポリシーについて</a:t>
              </a:r>
            </a:p>
          </p:txBody>
        </p:sp>
      </p:grpSp>
      <p:grpSp>
        <p:nvGrpSpPr>
          <p:cNvPr id="36" name="グループ化 39"/>
          <p:cNvGrpSpPr>
            <a:grpSpLocks/>
          </p:cNvGrpSpPr>
          <p:nvPr/>
        </p:nvGrpSpPr>
        <p:grpSpPr bwMode="auto">
          <a:xfrm>
            <a:off x="4588699" y="3015967"/>
            <a:ext cx="4384675" cy="1037840"/>
            <a:chOff x="5024438" y="2529867"/>
            <a:chExt cx="4608512" cy="1036905"/>
          </a:xfrm>
        </p:grpSpPr>
        <p:grpSp>
          <p:nvGrpSpPr>
            <p:cNvPr id="37" name="グループ化 52"/>
            <p:cNvGrpSpPr>
              <a:grpSpLocks/>
            </p:cNvGrpSpPr>
            <p:nvPr/>
          </p:nvGrpSpPr>
          <p:grpSpPr bwMode="auto">
            <a:xfrm>
              <a:off x="5024438" y="2574830"/>
              <a:ext cx="2454274" cy="196850"/>
              <a:chOff x="502627" y="885825"/>
              <a:chExt cx="2454519" cy="196850"/>
            </a:xfrm>
            <a:solidFill>
              <a:srgbClr val="0E0E30"/>
            </a:solidFill>
          </p:grpSpPr>
          <p:sp>
            <p:nvSpPr>
              <p:cNvPr id="40"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41" name="正方形/長方形 40"/>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38" name="正方形/長方形 77"/>
            <p:cNvSpPr>
              <a:spLocks noChangeArrowheads="1"/>
            </p:cNvSpPr>
            <p:nvPr/>
          </p:nvSpPr>
          <p:spPr bwMode="auto">
            <a:xfrm>
              <a:off x="5024438" y="2529867"/>
              <a:ext cx="1895778" cy="261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6 </a:t>
              </a:r>
              <a:r>
                <a:rPr lang="ja-JP" altLang="en-US" sz="1100" b="1" dirty="0" smtClean="0">
                  <a:latin typeface="+mn-ea"/>
                  <a:ea typeface="+mn-ea"/>
                  <a:cs typeface="Meiryo UI" panose="020B0604030504040204" pitchFamily="50" charset="-128"/>
                </a:rPr>
                <a:t>オプションサービス</a:t>
              </a:r>
              <a:r>
                <a:rPr lang="ja-JP" altLang="en-US" sz="1100" b="1" dirty="0">
                  <a:latin typeface="+mn-ea"/>
                  <a:ea typeface="+mn-ea"/>
                  <a:cs typeface="Meiryo UI" panose="020B0604030504040204" pitchFamily="50" charset="-128"/>
                </a:rPr>
                <a:t>について</a:t>
              </a:r>
            </a:p>
          </p:txBody>
        </p:sp>
        <p:sp>
          <p:nvSpPr>
            <p:cNvPr id="39" name="正方形/長方形 78"/>
            <p:cNvSpPr>
              <a:spLocks noChangeAspect="1"/>
            </p:cNvSpPr>
            <p:nvPr/>
          </p:nvSpPr>
          <p:spPr bwMode="auto">
            <a:xfrm>
              <a:off x="5024438" y="2781668"/>
              <a:ext cx="4608512" cy="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1450" indent="-171450">
                <a:buFont typeface="Wingdings" pitchFamily="2" charset="2"/>
                <a:buChar char="p"/>
                <a:defRPr/>
              </a:pPr>
              <a:r>
                <a:rPr lang="ja-JP" altLang="en-US" sz="750" dirty="0">
                  <a:latin typeface="+mn-ea"/>
                  <a:cs typeface="Meiryo UI" panose="020B0604030504040204" pitchFamily="50" charset="-128"/>
                </a:rPr>
                <a:t>アスデジサービスにおいて、名刺デジタル化結果についてその完全性を担保するものではないことをご了承ください。また納期を翌営業日としておりますが、名刺処理件数等の条件によって、納品日を相談させていただく場合があることについてご了承ください。</a:t>
              </a:r>
            </a:p>
            <a:p>
              <a:pPr marL="171450" indent="-171450">
                <a:buFont typeface="Wingdings" pitchFamily="2" charset="2"/>
                <a:buChar char="p"/>
                <a:defRPr/>
              </a:pPr>
              <a:r>
                <a:rPr lang="ja-JP" altLang="en-US" sz="750" dirty="0">
                  <a:latin typeface="+mn-ea"/>
                  <a:cs typeface="Meiryo UI" panose="020B0604030504040204" pitchFamily="50" charset="-128"/>
                </a:rPr>
                <a:t>企業データ連携サービスにおいて、付与データが常に最新のデータであることを担保するものではないことをご了承ください。企業データに変更があった場合、随時データベースの更新が行われ、貴社の環境にて付与された情報についても自動的にアップデートされます。</a:t>
              </a:r>
            </a:p>
          </p:txBody>
        </p:sp>
      </p:grpSp>
      <p:grpSp>
        <p:nvGrpSpPr>
          <p:cNvPr id="42" name="グループ化 39"/>
          <p:cNvGrpSpPr>
            <a:grpSpLocks/>
          </p:cNvGrpSpPr>
          <p:nvPr/>
        </p:nvGrpSpPr>
        <p:grpSpPr bwMode="auto">
          <a:xfrm>
            <a:off x="4591796" y="3988075"/>
            <a:ext cx="4384675" cy="2537269"/>
            <a:chOff x="5024438" y="2529867"/>
            <a:chExt cx="4608512" cy="2534983"/>
          </a:xfrm>
        </p:grpSpPr>
        <p:grpSp>
          <p:nvGrpSpPr>
            <p:cNvPr id="43" name="グループ化 52"/>
            <p:cNvGrpSpPr>
              <a:grpSpLocks/>
            </p:cNvGrpSpPr>
            <p:nvPr/>
          </p:nvGrpSpPr>
          <p:grpSpPr bwMode="auto">
            <a:xfrm>
              <a:off x="5024438" y="2574830"/>
              <a:ext cx="2454274" cy="196850"/>
              <a:chOff x="502627" y="885825"/>
              <a:chExt cx="2454519" cy="196850"/>
            </a:xfrm>
            <a:solidFill>
              <a:srgbClr val="0E0E30"/>
            </a:solidFill>
          </p:grpSpPr>
          <p:sp>
            <p:nvSpPr>
              <p:cNvPr id="46"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47" name="正方形/長方形 46"/>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44" name="正方形/長方形 77"/>
            <p:cNvSpPr>
              <a:spLocks noChangeArrowheads="1"/>
            </p:cNvSpPr>
            <p:nvPr/>
          </p:nvSpPr>
          <p:spPr bwMode="auto">
            <a:xfrm>
              <a:off x="5024438" y="2529867"/>
              <a:ext cx="790525" cy="261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7  </a:t>
              </a:r>
              <a:r>
                <a:rPr lang="ja-JP" altLang="en-US" sz="1100" b="1" dirty="0" smtClean="0">
                  <a:latin typeface="+mn-ea"/>
                  <a:ea typeface="+mn-ea"/>
                  <a:cs typeface="Meiryo UI" panose="020B0604030504040204" pitchFamily="50" charset="-128"/>
                </a:rPr>
                <a:t>その他</a:t>
              </a:r>
              <a:endParaRPr lang="ja-JP" altLang="en-US" sz="1100" b="1" dirty="0">
                <a:latin typeface="+mn-ea"/>
                <a:ea typeface="+mn-ea"/>
                <a:cs typeface="Meiryo UI" panose="020B0604030504040204" pitchFamily="50" charset="-128"/>
              </a:endParaRPr>
            </a:p>
          </p:txBody>
        </p:sp>
        <p:sp>
          <p:nvSpPr>
            <p:cNvPr id="45" name="正方形/長方形 78"/>
            <p:cNvSpPr>
              <a:spLocks noChangeAspect="1"/>
            </p:cNvSpPr>
            <p:nvPr/>
          </p:nvSpPr>
          <p:spPr bwMode="auto">
            <a:xfrm>
              <a:off x="5024438" y="2781668"/>
              <a:ext cx="4608512" cy="228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1450" indent="-171450">
                <a:buFont typeface="Wingdings" pitchFamily="2" charset="2"/>
                <a:buChar char="p"/>
                <a:defRPr/>
              </a:pP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が連携しているサービス（例：クレジット決済サービス）に関しては、各サービス提供会社のサービスレベルに依存するため、</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のサービスレベルと異なる場合があります。また、貴社専用に開発された </a:t>
              </a:r>
              <a:r>
                <a:rPr lang="en-US" altLang="ja-JP" sz="750" dirty="0">
                  <a:latin typeface="+mn-ea"/>
                  <a:cs typeface="Meiryo UI" panose="020B0604030504040204" pitchFamily="50" charset="-128"/>
                </a:rPr>
                <a:t>JavaScript </a:t>
              </a:r>
              <a:r>
                <a:rPr lang="ja-JP" altLang="en-US" sz="750" dirty="0">
                  <a:latin typeface="+mn-ea"/>
                  <a:cs typeface="Meiryo UI" panose="020B0604030504040204" pitchFamily="50" charset="-128"/>
                </a:rPr>
                <a:t>等のプログラムや </a:t>
              </a:r>
              <a:r>
                <a:rPr lang="en-US" altLang="ja-JP" sz="750" dirty="0">
                  <a:latin typeface="+mn-ea"/>
                  <a:cs typeface="Meiryo UI" panose="020B0604030504040204" pitchFamily="50" charset="-128"/>
                </a:rPr>
                <a:t>API </a:t>
              </a:r>
              <a:r>
                <a:rPr lang="ja-JP" altLang="en-US" sz="750" dirty="0">
                  <a:latin typeface="+mn-ea"/>
                  <a:cs typeface="Meiryo UI" panose="020B0604030504040204" pitchFamily="50" charset="-128"/>
                </a:rPr>
                <a:t>で開発したアドオン部分に関しても </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のサービスレベルと異なる場合があります。</a:t>
              </a:r>
            </a:p>
            <a:p>
              <a:pPr marL="171450" indent="-171450">
                <a:buFont typeface="Wingdings" pitchFamily="2" charset="2"/>
                <a:buChar char="p"/>
                <a:defRPr/>
              </a:pPr>
              <a:r>
                <a:rPr lang="ja-JP" altLang="en-US" sz="750" dirty="0">
                  <a:latin typeface="+mn-ea"/>
                  <a:cs typeface="Meiryo UI" panose="020B0604030504040204" pitchFamily="50" charset="-128"/>
                </a:rPr>
                <a:t>ご契約に際し、「</a:t>
              </a:r>
              <a:r>
                <a:rPr lang="en-US" altLang="ja-JP" sz="750" dirty="0">
                  <a:latin typeface="+mn-ea"/>
                  <a:cs typeface="Meiryo UI" panose="020B0604030504040204" pitchFamily="50" charset="-128"/>
                </a:rPr>
                <a:t>SHANON MARKETING PLATFORM </a:t>
              </a:r>
              <a:r>
                <a:rPr lang="ja-JP" altLang="en-US" sz="750" dirty="0">
                  <a:latin typeface="+mn-ea"/>
                  <a:cs typeface="Meiryo UI" panose="020B0604030504040204" pitchFamily="50" charset="-128"/>
                </a:rPr>
                <a:t>利用規約」、「シャノンセキュリティ体制」、「シャノン個人情報保護体制」もあわせてご確認ください。</a:t>
              </a:r>
            </a:p>
            <a:p>
              <a:pPr marL="171450" indent="-171450">
                <a:buFont typeface="Wingdings" pitchFamily="2" charset="2"/>
                <a:buChar char="p"/>
                <a:defRPr/>
              </a:pPr>
              <a:r>
                <a:rPr lang="ja-JP" altLang="en-US" sz="750" dirty="0">
                  <a:latin typeface="+mn-ea"/>
                  <a:cs typeface="Meiryo UI" panose="020B0604030504040204" pitchFamily="50" charset="-128"/>
                </a:rPr>
                <a:t>シャノンは </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の各種サービスを提供するうえで、非正規雇用社員（派遣社員等）をシャノン事業所内において、正規雇用社員よりも厳重な監視下のもと個人情報にアクセス可能な本番環境での業務に従事させる場合があることについてご了承ください。お客様のセキュリティポリシー上、受容できない場合は、事前に弊社担当営業にご相談ください。</a:t>
              </a:r>
            </a:p>
            <a:p>
              <a:pPr marL="171450" indent="-171450">
                <a:buFont typeface="Wingdings" pitchFamily="2" charset="2"/>
                <a:buChar char="p"/>
                <a:defRPr/>
              </a:pPr>
              <a:r>
                <a:rPr lang="ja-JP" altLang="en-US" sz="750" dirty="0">
                  <a:latin typeface="+mn-ea"/>
                  <a:cs typeface="Meiryo UI" panose="020B0604030504040204" pitchFamily="50" charset="-128"/>
                </a:rPr>
                <a:t>ドメイン変更を実施した後は、変更前のドメインの利用はできません。また、変更に際しては以下の点にご留意ください</a:t>
              </a:r>
              <a:r>
                <a:rPr lang="ja-JP" altLang="en-US" sz="750" dirty="0" smtClean="0">
                  <a:latin typeface="+mn-ea"/>
                  <a:cs typeface="Meiryo UI" panose="020B0604030504040204" pitchFamily="50" charset="-128"/>
                </a:rPr>
                <a:t>。</a:t>
              </a:r>
              <a:endParaRPr lang="en-US" altLang="ja-JP" sz="750" dirty="0" smtClean="0">
                <a:latin typeface="+mn-ea"/>
                <a:cs typeface="Meiryo UI" panose="020B0604030504040204" pitchFamily="50" charset="-128"/>
              </a:endParaRPr>
            </a:p>
            <a:p>
              <a:pPr marL="450850">
                <a:defRPr/>
              </a:pPr>
              <a:r>
                <a:rPr lang="ja-JP" altLang="en-US" sz="750" dirty="0" smtClean="0">
                  <a:latin typeface="+mn-ea"/>
                  <a:cs typeface="Meiryo UI" panose="020B0604030504040204" pitchFamily="50" charset="-128"/>
                </a:rPr>
                <a:t>①</a:t>
              </a:r>
              <a:r>
                <a:rPr lang="ja-JP" altLang="en-US" sz="750" dirty="0">
                  <a:latin typeface="+mn-ea"/>
                  <a:cs typeface="Meiryo UI" panose="020B0604030504040204" pitchFamily="50" charset="-128"/>
                </a:rPr>
                <a:t>ドメイン変更後は、お客様の運用する </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サイトから、</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が公開する各 </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ページ（告知画面、</a:t>
              </a:r>
              <a:r>
                <a:rPr lang="en-US" altLang="ja-JP" sz="750" dirty="0">
                  <a:latin typeface="+mn-ea"/>
                  <a:cs typeface="Meiryo UI" panose="020B0604030504040204" pitchFamily="50" charset="-128"/>
                </a:rPr>
                <a:t>WEB </a:t>
              </a:r>
              <a:r>
                <a:rPr lang="ja-JP" altLang="en-US" sz="750" dirty="0">
                  <a:latin typeface="+mn-ea"/>
                  <a:cs typeface="Meiryo UI" panose="020B0604030504040204" pitchFamily="50" charset="-128"/>
                </a:rPr>
                <a:t>フォーム等）へのリンクの変更を行ってください。</a:t>
              </a:r>
            </a:p>
            <a:p>
              <a:pPr marL="450850">
                <a:defRPr/>
              </a:pPr>
              <a:r>
                <a:rPr lang="ja-JP" altLang="en-US" sz="750" dirty="0">
                  <a:latin typeface="+mn-ea"/>
                  <a:cs typeface="Meiryo UI" panose="020B0604030504040204" pitchFamily="50" charset="-128"/>
                </a:rPr>
                <a:t>②ドメイン変更以前に配信したメールの本文中に </a:t>
              </a:r>
              <a:r>
                <a:rPr lang="en-US" altLang="ja-JP" sz="750" dirty="0">
                  <a:latin typeface="+mn-ea"/>
                  <a:cs typeface="Meiryo UI" panose="020B0604030504040204" pitchFamily="50" charset="-128"/>
                </a:rPr>
                <a:t>SMP </a:t>
              </a:r>
              <a:r>
                <a:rPr lang="ja-JP" altLang="en-US" sz="750" dirty="0" err="1">
                  <a:latin typeface="+mn-ea"/>
                  <a:cs typeface="Meiryo UI" panose="020B0604030504040204" pitchFamily="50" charset="-128"/>
                </a:rPr>
                <a:t>への</a:t>
              </a:r>
              <a:r>
                <a:rPr lang="ja-JP" altLang="en-US" sz="750" dirty="0">
                  <a:latin typeface="+mn-ea"/>
                  <a:cs typeface="Meiryo UI" panose="020B0604030504040204" pitchFamily="50" charset="-128"/>
                </a:rPr>
                <a:t>リンクが存在している場合はページが表示されなくなります。また、</a:t>
              </a: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から配信されたクリックカウント </a:t>
              </a:r>
              <a:r>
                <a:rPr lang="en-US" altLang="ja-JP" sz="750" dirty="0">
                  <a:latin typeface="+mn-ea"/>
                  <a:cs typeface="Meiryo UI" panose="020B0604030504040204" pitchFamily="50" charset="-128"/>
                </a:rPr>
                <a:t>URL </a:t>
              </a:r>
              <a:r>
                <a:rPr lang="ja-JP" altLang="en-US" sz="750" dirty="0">
                  <a:latin typeface="+mn-ea"/>
                  <a:cs typeface="Meiryo UI" panose="020B0604030504040204" pitchFamily="50" charset="-128"/>
                </a:rPr>
                <a:t>も利用不可となりますのでご注意ください。</a:t>
              </a:r>
              <a:endParaRPr lang="en-US" altLang="ja-JP" sz="750" dirty="0" smtClean="0">
                <a:latin typeface="+mn-ea"/>
                <a:cs typeface="Meiryo UI" panose="020B0604030504040204" pitchFamily="50" charset="-128"/>
              </a:endParaRPr>
            </a:p>
            <a:p>
              <a:pPr marL="171450" indent="-171450">
                <a:buFont typeface="Wingdings" pitchFamily="2" charset="2"/>
                <a:buChar char="p"/>
                <a:defRPr/>
              </a:pP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及び </a:t>
              </a:r>
              <a:r>
                <a:rPr lang="en-US" altLang="ja-JP" sz="750" dirty="0">
                  <a:latin typeface="+mn-ea"/>
                  <a:cs typeface="Meiryo UI" panose="020B0604030504040204" pitchFamily="50" charset="-128"/>
                </a:rPr>
                <a:t>API </a:t>
              </a:r>
              <a:r>
                <a:rPr lang="ja-JP" altLang="en-US" sz="750" dirty="0">
                  <a:latin typeface="+mn-ea"/>
                  <a:cs typeface="Meiryo UI" panose="020B0604030504040204" pitchFamily="50" charset="-128"/>
                </a:rPr>
                <a:t>に不具合が発見された場合、影響度を鑑み対処致します。影響度が低いとシャノンが判断した場合、すぐに対応できないことがあることをご了承ください</a:t>
              </a:r>
              <a:r>
                <a:rPr lang="ja-JP" altLang="en-US" sz="750" dirty="0" smtClean="0">
                  <a:latin typeface="+mn-ea"/>
                  <a:cs typeface="Meiryo UI" panose="020B0604030504040204" pitchFamily="50" charset="-128"/>
                </a:rPr>
                <a:t>。</a:t>
              </a:r>
              <a:endParaRPr lang="ja-JP" altLang="en-US" sz="750" dirty="0">
                <a:latin typeface="+mn-ea"/>
                <a:cs typeface="Meiryo UI" panose="020B0604030504040204" pitchFamily="50" charset="-128"/>
              </a:endParaRPr>
            </a:p>
          </p:txBody>
        </p:sp>
      </p:grpSp>
      <p:grpSp>
        <p:nvGrpSpPr>
          <p:cNvPr id="15" name="グループ化 14"/>
          <p:cNvGrpSpPr/>
          <p:nvPr/>
        </p:nvGrpSpPr>
        <p:grpSpPr>
          <a:xfrm>
            <a:off x="236728" y="3331825"/>
            <a:ext cx="4299907" cy="1110695"/>
            <a:chOff x="236728" y="3428999"/>
            <a:chExt cx="4299907" cy="1110695"/>
          </a:xfrm>
        </p:grpSpPr>
        <p:sp>
          <p:nvSpPr>
            <p:cNvPr id="56" name="正方形/長方形 62"/>
            <p:cNvSpPr>
              <a:spLocks noChangeArrowheads="1"/>
            </p:cNvSpPr>
            <p:nvPr/>
          </p:nvSpPr>
          <p:spPr bwMode="auto">
            <a:xfrm>
              <a:off x="248394" y="3428999"/>
              <a:ext cx="22846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2"/>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en-US" altLang="ja-JP" sz="1100" b="1" dirty="0" smtClean="0">
                  <a:latin typeface="+mn-ea"/>
                  <a:ea typeface="+mn-ea"/>
                  <a:cs typeface="Meiryo UI" panose="020B0604030504040204" pitchFamily="50" charset="-128"/>
                </a:rPr>
                <a:t>2 </a:t>
              </a:r>
              <a:r>
                <a:rPr lang="ja-JP" altLang="en-US" sz="1100" b="1" dirty="0">
                  <a:latin typeface="+mn-ea"/>
                  <a:ea typeface="+mn-ea"/>
                  <a:cs typeface="Meiryo UI" panose="020B0604030504040204" pitchFamily="50" charset="-128"/>
                </a:rPr>
                <a:t>サービスのバージョンアップについて</a:t>
              </a:r>
              <a:endParaRPr lang="ja-JP" altLang="en-US" sz="1100" b="1" dirty="0">
                <a:latin typeface="+mn-ea"/>
                <a:ea typeface="+mn-ea"/>
                <a:cs typeface="Meiryo UI" panose="020B0604030504040204" pitchFamily="50" charset="-128"/>
              </a:endParaRPr>
            </a:p>
          </p:txBody>
        </p:sp>
        <p:grpSp>
          <p:nvGrpSpPr>
            <p:cNvPr id="14" name="グループ化 13"/>
            <p:cNvGrpSpPr/>
            <p:nvPr/>
          </p:nvGrpSpPr>
          <p:grpSpPr>
            <a:xfrm>
              <a:off x="236728" y="3469982"/>
              <a:ext cx="4299907" cy="1069712"/>
              <a:chOff x="236728" y="3469982"/>
              <a:chExt cx="4299907" cy="1069712"/>
            </a:xfrm>
          </p:grpSpPr>
          <p:grpSp>
            <p:nvGrpSpPr>
              <p:cNvPr id="55" name="グループ化 52"/>
              <p:cNvGrpSpPr>
                <a:grpSpLocks/>
              </p:cNvGrpSpPr>
              <p:nvPr/>
            </p:nvGrpSpPr>
            <p:grpSpPr bwMode="auto">
              <a:xfrm>
                <a:off x="236728" y="3469982"/>
                <a:ext cx="2450766" cy="178956"/>
                <a:chOff x="502627" y="885825"/>
                <a:chExt cx="2454519" cy="196850"/>
              </a:xfrm>
              <a:solidFill>
                <a:srgbClr val="0E0E30"/>
              </a:solidFill>
            </p:grpSpPr>
            <p:sp>
              <p:nvSpPr>
                <p:cNvPr id="58" name="Line 14"/>
                <p:cNvSpPr>
                  <a:spLocks noChangeShapeType="1"/>
                </p:cNvSpPr>
                <p:nvPr/>
              </p:nvSpPr>
              <p:spPr bwMode="auto">
                <a:xfrm>
                  <a:off x="502627" y="1082675"/>
                  <a:ext cx="2454519" cy="0"/>
                </a:xfrm>
                <a:prstGeom prst="line">
                  <a:avLst/>
                </a:prstGeom>
                <a:grpFill/>
                <a:ln w="9525">
                  <a:solidFill>
                    <a:srgbClr val="0E0E30"/>
                  </a:solidFill>
                  <a:round/>
                  <a:headEnd/>
                  <a:tailEnd/>
                </a:ln>
              </p:spPr>
              <p:txBody>
                <a:bodyPr/>
                <a:lstStyle/>
                <a:p>
                  <a:pPr>
                    <a:defRPr/>
                  </a:pPr>
                  <a:endParaRPr lang="ja-JP" altLang="en-US" sz="1600">
                    <a:latin typeface="+mn-ea"/>
                    <a:cs typeface="Meiryo UI" panose="020B0604030504040204" pitchFamily="50" charset="-128"/>
                  </a:endParaRPr>
                </a:p>
              </p:txBody>
            </p:sp>
            <p:sp>
              <p:nvSpPr>
                <p:cNvPr id="59" name="正方形/長方形 58"/>
                <p:cNvSpPr/>
                <p:nvPr/>
              </p:nvSpPr>
              <p:spPr>
                <a:xfrm>
                  <a:off x="504214" y="885825"/>
                  <a:ext cx="46043" cy="171450"/>
                </a:xfrm>
                <a:prstGeom prst="rect">
                  <a:avLst/>
                </a:prstGeom>
                <a:grp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chemeClr val="tx1"/>
                    </a:solidFill>
                    <a:latin typeface="+mn-ea"/>
                    <a:cs typeface="Meiryo UI" panose="020B0604030504040204" pitchFamily="50" charset="-128"/>
                  </a:endParaRPr>
                </a:p>
              </p:txBody>
            </p:sp>
          </p:grpSp>
          <p:sp>
            <p:nvSpPr>
              <p:cNvPr id="57" name="正方形/長方形 65"/>
              <p:cNvSpPr>
                <a:spLocks noChangeAspect="1"/>
              </p:cNvSpPr>
              <p:nvPr/>
            </p:nvSpPr>
            <p:spPr bwMode="auto">
              <a:xfrm>
                <a:off x="236728" y="3639447"/>
                <a:ext cx="4299907" cy="900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1450" indent="-171450">
                  <a:buFont typeface="Wingdings" pitchFamily="2" charset="2"/>
                  <a:buChar char="p"/>
                  <a:defRPr/>
                </a:pPr>
                <a:r>
                  <a:rPr lang="en-US" altLang="ja-JP" sz="750" dirty="0">
                    <a:latin typeface="+mn-ea"/>
                    <a:cs typeface="Meiryo UI" panose="020B0604030504040204" pitchFamily="50" charset="-128"/>
                  </a:rPr>
                  <a:t>SMP </a:t>
                </a:r>
                <a:r>
                  <a:rPr lang="ja-JP" altLang="en-US" sz="750" dirty="0">
                    <a:latin typeface="+mn-ea"/>
                    <a:cs typeface="Meiryo UI" panose="020B0604030504040204" pitchFamily="50" charset="-128"/>
                  </a:rPr>
                  <a:t>は、定期的にバージョンアップを行います。バージョンアップは、毎月 </a:t>
                </a:r>
                <a:r>
                  <a:rPr lang="en-US" altLang="ja-JP" sz="750" dirty="0">
                    <a:latin typeface="+mn-ea"/>
                    <a:cs typeface="Meiryo UI" panose="020B0604030504040204" pitchFamily="50" charset="-128"/>
                  </a:rPr>
                  <a:t>1 </a:t>
                </a:r>
                <a:r>
                  <a:rPr lang="ja-JP" altLang="en-US" sz="750" dirty="0">
                    <a:latin typeface="+mn-ea"/>
                    <a:cs typeface="Meiryo UI" panose="020B0604030504040204" pitchFamily="50" charset="-128"/>
                  </a:rPr>
                  <a:t>回無停止で、</a:t>
                </a:r>
                <a:r>
                  <a:rPr lang="en-US" altLang="ja-JP" sz="750" dirty="0">
                    <a:latin typeface="+mn-ea"/>
                    <a:cs typeface="Meiryo UI" panose="020B0604030504040204" pitchFamily="50" charset="-128"/>
                  </a:rPr>
                  <a:t>3 </a:t>
                </a:r>
                <a:r>
                  <a:rPr lang="ja-JP" altLang="en-US" sz="750" dirty="0">
                    <a:latin typeface="+mn-ea"/>
                    <a:cs typeface="Meiryo UI" panose="020B0604030504040204" pitchFamily="50" charset="-128"/>
                  </a:rPr>
                  <a:t>ヶ月に </a:t>
                </a:r>
                <a:r>
                  <a:rPr lang="en-US" altLang="ja-JP" sz="750" dirty="0">
                    <a:latin typeface="+mn-ea"/>
                    <a:cs typeface="Meiryo UI" panose="020B0604030504040204" pitchFamily="50" charset="-128"/>
                  </a:rPr>
                  <a:t>1 </a:t>
                </a:r>
                <a:r>
                  <a:rPr lang="ja-JP" altLang="en-US" sz="750" dirty="0">
                    <a:latin typeface="+mn-ea"/>
                    <a:cs typeface="Meiryo UI" panose="020B0604030504040204" pitchFamily="50" charset="-128"/>
                  </a:rPr>
                  <a:t>回（</a:t>
                </a:r>
                <a:r>
                  <a:rPr lang="en-US" altLang="ja-JP" sz="750" dirty="0">
                    <a:latin typeface="+mn-ea"/>
                    <a:cs typeface="Meiryo UI" panose="020B0604030504040204" pitchFamily="50" charset="-128"/>
                  </a:rPr>
                  <a:t>3 </a:t>
                </a:r>
                <a:r>
                  <a:rPr lang="ja-JP" altLang="en-US" sz="750" dirty="0">
                    <a:latin typeface="+mn-ea"/>
                    <a:cs typeface="Meiryo UI" panose="020B0604030504040204" pitchFamily="50" charset="-128"/>
                  </a:rPr>
                  <a:t>月</a:t>
                </a:r>
                <a:r>
                  <a:rPr lang="en-US" altLang="ja-JP" sz="750" dirty="0">
                    <a:latin typeface="+mn-ea"/>
                    <a:cs typeface="Meiryo UI" panose="020B0604030504040204" pitchFamily="50" charset="-128"/>
                  </a:rPr>
                  <a:t>/6 </a:t>
                </a:r>
                <a:r>
                  <a:rPr lang="ja-JP" altLang="en-US" sz="750" dirty="0">
                    <a:latin typeface="+mn-ea"/>
                    <a:cs typeface="Meiryo UI" panose="020B0604030504040204" pitchFamily="50" charset="-128"/>
                  </a:rPr>
                  <a:t>月</a:t>
                </a:r>
                <a:r>
                  <a:rPr lang="en-US" altLang="ja-JP" sz="750" dirty="0">
                    <a:latin typeface="+mn-ea"/>
                    <a:cs typeface="Meiryo UI" panose="020B0604030504040204" pitchFamily="50" charset="-128"/>
                  </a:rPr>
                  <a:t>/9 </a:t>
                </a:r>
                <a:r>
                  <a:rPr lang="ja-JP" altLang="en-US" sz="750" dirty="0">
                    <a:latin typeface="+mn-ea"/>
                    <a:cs typeface="Meiryo UI" panose="020B0604030504040204" pitchFamily="50" charset="-128"/>
                  </a:rPr>
                  <a:t>月</a:t>
                </a:r>
                <a:r>
                  <a:rPr lang="en-US" altLang="ja-JP" sz="750" dirty="0">
                    <a:latin typeface="+mn-ea"/>
                    <a:cs typeface="Meiryo UI" panose="020B0604030504040204" pitchFamily="50" charset="-128"/>
                  </a:rPr>
                  <a:t>/12 </a:t>
                </a:r>
                <a:r>
                  <a:rPr lang="ja-JP" altLang="en-US" sz="750" dirty="0">
                    <a:latin typeface="+mn-ea"/>
                    <a:cs typeface="Meiryo UI" panose="020B0604030504040204" pitchFamily="50" charset="-128"/>
                  </a:rPr>
                  <a:t>月）（</a:t>
                </a:r>
                <a:r>
                  <a:rPr lang="en-US" altLang="ja-JP" sz="750" dirty="0">
                    <a:latin typeface="+mn-ea"/>
                    <a:cs typeface="Meiryo UI" panose="020B0604030504040204" pitchFamily="50" charset="-128"/>
                  </a:rPr>
                  <a:t>※</a:t>
                </a:r>
                <a:r>
                  <a:rPr lang="ja-JP" altLang="en-US" sz="750" dirty="0">
                    <a:latin typeface="+mn-ea"/>
                    <a:cs typeface="Meiryo UI" panose="020B0604030504040204" pitchFamily="50" charset="-128"/>
                  </a:rPr>
                  <a:t>）、最大 </a:t>
                </a:r>
                <a:r>
                  <a:rPr lang="en-US" altLang="ja-JP" sz="750" dirty="0">
                    <a:latin typeface="+mn-ea"/>
                    <a:cs typeface="Meiryo UI" panose="020B0604030504040204" pitchFamily="50" charset="-128"/>
                  </a:rPr>
                  <a:t>9 </a:t>
                </a:r>
                <a:r>
                  <a:rPr lang="ja-JP" altLang="en-US" sz="750" dirty="0">
                    <a:latin typeface="+mn-ea"/>
                    <a:cs typeface="Meiryo UI" panose="020B0604030504040204" pitchFamily="50" charset="-128"/>
                  </a:rPr>
                  <a:t>時間の計画停止で実施します。停止時間帯は原則土曜日の午前 </a:t>
                </a:r>
                <a:r>
                  <a:rPr lang="en-US" altLang="ja-JP" sz="750" dirty="0">
                    <a:latin typeface="+mn-ea"/>
                    <a:cs typeface="Meiryo UI" panose="020B0604030504040204" pitchFamily="50" charset="-128"/>
                  </a:rPr>
                  <a:t>0 </a:t>
                </a:r>
                <a:r>
                  <a:rPr lang="ja-JP" altLang="en-US" sz="750" dirty="0">
                    <a:latin typeface="+mn-ea"/>
                    <a:cs typeface="Meiryo UI" panose="020B0604030504040204" pitchFamily="50" charset="-128"/>
                  </a:rPr>
                  <a:t>時からとなります</a:t>
                </a:r>
                <a:r>
                  <a:rPr lang="ja-JP" altLang="en-US" sz="750" dirty="0" smtClean="0">
                    <a:latin typeface="+mn-ea"/>
                    <a:cs typeface="Meiryo UI" panose="020B0604030504040204" pitchFamily="50" charset="-128"/>
                  </a:rPr>
                  <a:t>。</a:t>
                </a:r>
                <a:endParaRPr lang="en-US" altLang="ja-JP" sz="750" dirty="0" smtClean="0">
                  <a:latin typeface="+mn-ea"/>
                  <a:cs typeface="Meiryo UI" panose="020B0604030504040204" pitchFamily="50" charset="-128"/>
                </a:endParaRPr>
              </a:p>
              <a:p>
                <a:pPr marL="360363">
                  <a:defRPr/>
                </a:pPr>
                <a:r>
                  <a:rPr lang="en-US" altLang="ja-JP" sz="750" dirty="0" smtClean="0">
                    <a:latin typeface="+mn-ea"/>
                    <a:cs typeface="Meiryo UI" panose="020B0604030504040204" pitchFamily="50" charset="-128"/>
                  </a:rPr>
                  <a:t>※</a:t>
                </a:r>
                <a:r>
                  <a:rPr lang="ja-JP" altLang="en-US" sz="750" dirty="0">
                    <a:latin typeface="+mn-ea"/>
                    <a:cs typeface="Meiryo UI" panose="020B0604030504040204" pitchFamily="50" charset="-128"/>
                  </a:rPr>
                  <a:t>原則としては最終土曜日に行いますが、早まる場合や翌月の月初になる場合があります。</a:t>
                </a:r>
              </a:p>
              <a:p>
                <a:pPr marL="171450" indent="-171450">
                  <a:buFont typeface="Wingdings" pitchFamily="2" charset="2"/>
                  <a:buChar char="p"/>
                  <a:defRPr/>
                </a:pPr>
                <a:r>
                  <a:rPr lang="ja-JP" altLang="en-US" sz="750" dirty="0">
                    <a:latin typeface="+mn-ea"/>
                    <a:cs typeface="Meiryo UI" panose="020B0604030504040204" pitchFamily="50" charset="-128"/>
                  </a:rPr>
                  <a:t>停止を伴うバージョンアップは、原則として </a:t>
                </a:r>
                <a:r>
                  <a:rPr lang="en-US" altLang="ja-JP" sz="750" dirty="0">
                    <a:latin typeface="+mn-ea"/>
                    <a:cs typeface="Meiryo UI" panose="020B0604030504040204" pitchFamily="50" charset="-128"/>
                  </a:rPr>
                  <a:t>4 </a:t>
                </a:r>
                <a:r>
                  <a:rPr lang="ja-JP" altLang="en-US" sz="750" dirty="0">
                    <a:latin typeface="+mn-ea"/>
                    <a:cs typeface="Meiryo UI" panose="020B0604030504040204" pitchFamily="50" charset="-128"/>
                  </a:rPr>
                  <a:t>週間前に告知いたします。また、無停止のバージョンアップは、原則として </a:t>
                </a:r>
                <a:r>
                  <a:rPr lang="en-US" altLang="ja-JP" sz="750" dirty="0">
                    <a:latin typeface="+mn-ea"/>
                    <a:cs typeface="Meiryo UI" panose="020B0604030504040204" pitchFamily="50" charset="-128"/>
                  </a:rPr>
                  <a:t>2 </a:t>
                </a:r>
                <a:r>
                  <a:rPr lang="ja-JP" altLang="en-US" sz="750" dirty="0">
                    <a:latin typeface="+mn-ea"/>
                    <a:cs typeface="Meiryo UI" panose="020B0604030504040204" pitchFamily="50" charset="-128"/>
                  </a:rPr>
                  <a:t>週間前に告知いたします</a:t>
                </a:r>
                <a:r>
                  <a:rPr lang="ja-JP" altLang="en-US" sz="750" dirty="0" smtClean="0">
                    <a:latin typeface="+mn-ea"/>
                    <a:cs typeface="Meiryo UI" panose="020B0604030504040204" pitchFamily="50" charset="-128"/>
                  </a:rPr>
                  <a:t>。ただし</a:t>
                </a:r>
                <a:r>
                  <a:rPr lang="ja-JP" altLang="en-US" sz="750" dirty="0">
                    <a:latin typeface="+mn-ea"/>
                    <a:cs typeface="Meiryo UI" panose="020B0604030504040204" pitchFamily="50" charset="-128"/>
                  </a:rPr>
                  <a:t>、シャノンが必要と判断した緊急時には、事前の通達なく停止または無停止のバージョンアップを実施する場合があります</a:t>
                </a:r>
                <a:r>
                  <a:rPr lang="ja-JP" altLang="en-US" sz="750" dirty="0" smtClean="0">
                    <a:latin typeface="+mn-ea"/>
                    <a:cs typeface="Meiryo UI" panose="020B0604030504040204" pitchFamily="50" charset="-128"/>
                  </a:rPr>
                  <a:t>。</a:t>
                </a:r>
                <a:endParaRPr lang="ja-JP" altLang="en-US" sz="750" dirty="0">
                  <a:latin typeface="+mn-ea"/>
                  <a:cs typeface="Meiryo UI" panose="020B0604030504040204" pitchFamily="50" charset="-128"/>
                </a:endParaRPr>
              </a:p>
            </p:txBody>
          </p:sp>
        </p:grpSp>
      </p:grpSp>
    </p:spTree>
    <p:extLst>
      <p:ext uri="{BB962C8B-B14F-4D97-AF65-F5344CB8AC3E}">
        <p14:creationId xmlns:p14="http://schemas.microsoft.com/office/powerpoint/2010/main" val="2942282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39977" y="6598800"/>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15</a:t>
            </a:fld>
            <a:endParaRPr lang="ja-JP" altLang="en-US" dirty="0">
              <a:solidFill>
                <a:srgbClr val="000000">
                  <a:lumMod val="50000"/>
                  <a:lumOff val="50000"/>
                </a:srgbClr>
              </a:solidFill>
            </a:endParaRPr>
          </a:p>
        </p:txBody>
      </p:sp>
      <p:sp>
        <p:nvSpPr>
          <p:cNvPr id="3" name="テキスト プレースホルダー 2"/>
          <p:cNvSpPr>
            <a:spLocks noGrp="1"/>
          </p:cNvSpPr>
          <p:nvPr>
            <p:ph type="body" sz="quarter" idx="13"/>
          </p:nvPr>
        </p:nvSpPr>
        <p:spPr>
          <a:xfrm>
            <a:off x="317989" y="795827"/>
            <a:ext cx="8488010" cy="1166473"/>
          </a:xfrm>
        </p:spPr>
        <p:txBody>
          <a:bodyPr/>
          <a:lstStyle/>
          <a:p>
            <a:r>
              <a:rPr lang="en-US" altLang="ja-JP" sz="1200" dirty="0"/>
              <a:t>SHANON MARKETING PLATFORM(</a:t>
            </a:r>
            <a:r>
              <a:rPr lang="ja-JP" altLang="en-US" sz="1200" dirty="0"/>
              <a:t>以下</a:t>
            </a:r>
            <a:r>
              <a:rPr lang="en-US" altLang="ja-JP" sz="1200" dirty="0"/>
              <a:t>SMP) </a:t>
            </a:r>
            <a:r>
              <a:rPr lang="ja-JP" altLang="en-US" sz="1200" dirty="0" err="1"/>
              <a:t>が提</a:t>
            </a:r>
            <a:r>
              <a:rPr lang="ja-JP" altLang="en-US" sz="1200" dirty="0"/>
              <a:t>供する</a:t>
            </a:r>
            <a:r>
              <a:rPr lang="en-US" altLang="ja-JP" sz="1200" dirty="0"/>
              <a:t>Web</a:t>
            </a:r>
            <a:r>
              <a:rPr lang="ja-JP" altLang="en-US" sz="1200" dirty="0"/>
              <a:t>トラッキング機能は、</a:t>
            </a:r>
            <a:r>
              <a:rPr lang="en-US" altLang="ja-JP" sz="1200" dirty="0"/>
              <a:t>Web</a:t>
            </a:r>
            <a:r>
              <a:rPr lang="ja-JP" altLang="en-US" sz="1200" dirty="0"/>
              <a:t>閲覧履歴というサイト訪問者にとって取得されていることが分かりづらい個人情報を収集しています。そのため、貴社が</a:t>
            </a:r>
            <a:r>
              <a:rPr lang="en-US" altLang="ja-JP" sz="1200" dirty="0" smtClean="0"/>
              <a:t>WEB</a:t>
            </a:r>
            <a:r>
              <a:rPr lang="ja-JP" altLang="en-US" sz="1200" dirty="0" smtClean="0"/>
              <a:t>トラッキング</a:t>
            </a:r>
            <a:r>
              <a:rPr lang="ja-JP" altLang="en-US" sz="1200" dirty="0"/>
              <a:t>機能を利用して貴社</a:t>
            </a:r>
            <a:r>
              <a:rPr lang="en-US" altLang="ja-JP" sz="1200" dirty="0"/>
              <a:t>WEB</a:t>
            </a:r>
            <a:r>
              <a:rPr lang="ja-JP" altLang="en-US" sz="1200" dirty="0"/>
              <a:t>サイトのサイト訪問者の</a:t>
            </a:r>
            <a:r>
              <a:rPr lang="en-US" altLang="ja-JP" sz="1200" dirty="0"/>
              <a:t>WEB</a:t>
            </a:r>
            <a:r>
              <a:rPr lang="ja-JP" altLang="en-US" sz="1200" dirty="0"/>
              <a:t>閲覧履歴を取得する際、サイト訪問者へ</a:t>
            </a:r>
            <a:r>
              <a:rPr lang="ja-JP" altLang="en-US" sz="1200" dirty="0" smtClean="0"/>
              <a:t>の配慮</a:t>
            </a:r>
            <a:r>
              <a:rPr lang="ja-JP" altLang="en-US" sz="1200" dirty="0"/>
              <a:t>義務が充分ではなく、意図せず法令やガイドラインを違反してしまう可能性が生じます。</a:t>
            </a:r>
          </a:p>
          <a:p>
            <a:r>
              <a:rPr lang="ja-JP" altLang="en-US" sz="1200" dirty="0"/>
              <a:t>以上をふまえ、サイト訪問者から正しく同意を得たうえで適切に個人情報を管理いただきたく、以下の</a:t>
            </a:r>
            <a:r>
              <a:rPr lang="en-US" altLang="ja-JP" sz="1200" dirty="0"/>
              <a:t>4</a:t>
            </a:r>
            <a:r>
              <a:rPr lang="ja-JP" altLang="en-US" sz="1200" dirty="0"/>
              <a:t>点につきご理解・ご協力をお願いいたします。</a:t>
            </a:r>
          </a:p>
        </p:txBody>
      </p:sp>
      <p:sp>
        <p:nvSpPr>
          <p:cNvPr id="4" name="タイトル 3"/>
          <p:cNvSpPr>
            <a:spLocks noGrp="1"/>
          </p:cNvSpPr>
          <p:nvPr>
            <p:ph type="title"/>
          </p:nvPr>
        </p:nvSpPr>
        <p:spPr/>
        <p:txBody>
          <a:bodyPr/>
          <a:lstStyle/>
          <a:p>
            <a:r>
              <a:rPr lang="en-US" altLang="ja-JP" dirty="0"/>
              <a:t>Web</a:t>
            </a:r>
            <a:r>
              <a:rPr lang="ja-JP" altLang="en-US" dirty="0"/>
              <a:t>トラッキング機能利用時のお願い事項</a:t>
            </a:r>
            <a:endParaRPr kumimoji="1" lang="ja-JP" altLang="en-US" dirty="0"/>
          </a:p>
        </p:txBody>
      </p:sp>
      <p:cxnSp>
        <p:nvCxnSpPr>
          <p:cNvPr id="5" name="直線コネクタ 4"/>
          <p:cNvCxnSpPr/>
          <p:nvPr/>
        </p:nvCxnSpPr>
        <p:spPr>
          <a:xfrm>
            <a:off x="6218159" y="5149567"/>
            <a:ext cx="1368785" cy="0"/>
          </a:xfrm>
          <a:prstGeom prst="line">
            <a:avLst/>
          </a:prstGeom>
          <a:ln>
            <a:solidFill>
              <a:srgbClr val="1B9DCE"/>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6602693" y="4851703"/>
            <a:ext cx="646654" cy="873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pic>
        <p:nvPicPr>
          <p:cNvPr id="7" name="図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20716" y="5073337"/>
            <a:ext cx="320808" cy="384203"/>
          </a:xfrm>
          <a:prstGeom prst="rect">
            <a:avLst/>
          </a:prstGeom>
        </p:spPr>
      </p:pic>
      <p:sp>
        <p:nvSpPr>
          <p:cNvPr id="8" name="テキスト ボックス 66"/>
          <p:cNvSpPr txBox="1"/>
          <p:nvPr/>
        </p:nvSpPr>
        <p:spPr>
          <a:xfrm>
            <a:off x="7521424" y="4806950"/>
            <a:ext cx="1111202" cy="2539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各種申込み履歴</a:t>
            </a:r>
          </a:p>
        </p:txBody>
      </p:sp>
      <p:pic>
        <p:nvPicPr>
          <p:cNvPr id="9" name="図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30556" y="5083489"/>
            <a:ext cx="372959" cy="269880"/>
          </a:xfrm>
          <a:prstGeom prst="rect">
            <a:avLst/>
          </a:prstGeom>
        </p:spPr>
      </p:pic>
      <p:pic>
        <p:nvPicPr>
          <p:cNvPr id="10" name="図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195172" y="5038580"/>
            <a:ext cx="372959" cy="399027"/>
          </a:xfrm>
          <a:prstGeom prst="rect">
            <a:avLst/>
          </a:prstGeom>
        </p:spPr>
      </p:pic>
      <p:sp>
        <p:nvSpPr>
          <p:cNvPr id="11" name="テキスト ボックス 70"/>
          <p:cNvSpPr txBox="1"/>
          <p:nvPr/>
        </p:nvSpPr>
        <p:spPr>
          <a:xfrm>
            <a:off x="5276270" y="4778061"/>
            <a:ext cx="723275" cy="253916"/>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広告履歴</a:t>
            </a:r>
          </a:p>
        </p:txBody>
      </p:sp>
      <p:cxnSp>
        <p:nvCxnSpPr>
          <p:cNvPr id="12" name="直線コネクタ 11"/>
          <p:cNvCxnSpPr/>
          <p:nvPr/>
        </p:nvCxnSpPr>
        <p:spPr>
          <a:xfrm flipH="1">
            <a:off x="6198608" y="5437607"/>
            <a:ext cx="458766" cy="216644"/>
          </a:xfrm>
          <a:prstGeom prst="line">
            <a:avLst/>
          </a:prstGeom>
          <a:ln>
            <a:solidFill>
              <a:srgbClr val="1B9DCE"/>
            </a:solidFill>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134722" y="5458869"/>
            <a:ext cx="480355" cy="202495"/>
          </a:xfrm>
          <a:prstGeom prst="line">
            <a:avLst/>
          </a:prstGeom>
          <a:ln>
            <a:solidFill>
              <a:srgbClr val="1B9DCE"/>
            </a:solidFill>
            <a:headEnd type="none" w="lg" len="lg"/>
            <a:tailEnd type="oval" w="lg" len="lg"/>
          </a:ln>
        </p:spPr>
        <p:style>
          <a:lnRef idx="1">
            <a:schemeClr val="accent1"/>
          </a:lnRef>
          <a:fillRef idx="0">
            <a:schemeClr val="accent1"/>
          </a:fillRef>
          <a:effectRef idx="0">
            <a:schemeClr val="accent1"/>
          </a:effectRef>
          <a:fontRef idx="minor">
            <a:schemeClr val="tx1"/>
          </a:fontRef>
        </p:style>
      </p:cxnSp>
      <p:sp>
        <p:nvSpPr>
          <p:cNvPr id="14" name="テキスト ボックス 74"/>
          <p:cNvSpPr txBox="1"/>
          <p:nvPr/>
        </p:nvSpPr>
        <p:spPr>
          <a:xfrm>
            <a:off x="4992051" y="5508909"/>
            <a:ext cx="1063112" cy="71558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メール閲覧履歴</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メール開封履歴</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5" name="Picture 10" descr="http://www.publicdomainpictures.net/pictures/40000/nahled/black-footprints-clipart.jpg"/>
          <p:cNvPicPr>
            <a:picLocks noChangeAspect="1" noChangeArrowheads="1"/>
          </p:cNvPicPr>
          <p:nvPr/>
        </p:nvPicPr>
        <p:blipFill>
          <a:blip r:embed="rId5" cstate="print">
            <a:clrChange>
              <a:clrFrom>
                <a:srgbClr val="FEFEFE"/>
              </a:clrFrom>
              <a:clrTo>
                <a:srgbClr val="FEFEFE">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81120" y="5790310"/>
            <a:ext cx="410327" cy="410327"/>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p:cNvSpPr/>
          <p:nvPr/>
        </p:nvSpPr>
        <p:spPr>
          <a:xfrm>
            <a:off x="7705960" y="5560116"/>
            <a:ext cx="1071127" cy="26161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閲覧履歴</a:t>
            </a:r>
          </a:p>
        </p:txBody>
      </p:sp>
      <p:pic>
        <p:nvPicPr>
          <p:cNvPr id="17" name="図 1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71911" y="5963226"/>
            <a:ext cx="355224" cy="237411"/>
          </a:xfrm>
          <a:prstGeom prst="rect">
            <a:avLst/>
          </a:prstGeom>
        </p:spPr>
      </p:pic>
      <p:sp>
        <p:nvSpPr>
          <p:cNvPr id="18" name="四角形吹き出し 17"/>
          <p:cNvSpPr/>
          <p:nvPr/>
        </p:nvSpPr>
        <p:spPr>
          <a:xfrm>
            <a:off x="5964040" y="5817590"/>
            <a:ext cx="1680373" cy="671750"/>
          </a:xfrm>
          <a:prstGeom prst="wedgeRectCallout">
            <a:avLst>
              <a:gd name="adj1" fmla="val 6073"/>
              <a:gd name="adj2" fmla="val -105992"/>
            </a:avLst>
          </a:prstGeom>
        </p:spPr>
        <p:style>
          <a:lnRef idx="2">
            <a:schemeClr val="dk1"/>
          </a:lnRef>
          <a:fillRef idx="1">
            <a:schemeClr val="lt1"/>
          </a:fillRef>
          <a:effectRef idx="0">
            <a:schemeClr val="dk1"/>
          </a:effectRef>
          <a:fontRef idx="minor">
            <a:schemeClr val="dk1"/>
          </a:fontRef>
        </p:style>
        <p:txBody>
          <a:bodyPr lIns="36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000" b="1" dirty="0" smtClean="0"/>
              <a:t>プロファイル情報　＋</a:t>
            </a:r>
            <a:r>
              <a:rPr kumimoji="1" lang="en-US" altLang="ja-JP" sz="1000" b="1" dirty="0" smtClean="0"/>
              <a:t/>
            </a:r>
            <a:br>
              <a:rPr kumimoji="1" lang="en-US" altLang="ja-JP" sz="1000" b="1" dirty="0" smtClean="0"/>
            </a:br>
            <a:r>
              <a:rPr kumimoji="1" lang="ja-JP" altLang="en-US" sz="1000" dirty="0" smtClean="0"/>
              <a:t>姓、名、会社名、部署、役職、</a:t>
            </a:r>
            <a:r>
              <a:rPr kumimoji="1" lang="en-US" altLang="ja-JP" sz="1000" dirty="0" smtClean="0"/>
              <a:t>e-mail</a:t>
            </a:r>
            <a:r>
              <a:rPr kumimoji="1" lang="ja-JP" altLang="en-US" sz="1000" dirty="0" err="1" smtClean="0"/>
              <a:t>、</a:t>
            </a:r>
            <a:r>
              <a:rPr kumimoji="1" lang="ja-JP" altLang="en-US" sz="1000" dirty="0" smtClean="0"/>
              <a:t>電話番号、住所 </a:t>
            </a:r>
            <a:r>
              <a:rPr lang="ja-JP" altLang="en-US" sz="1000" dirty="0" smtClean="0"/>
              <a:t>等</a:t>
            </a:r>
            <a:endParaRPr kumimoji="1" lang="ja-JP" altLang="en-US" sz="1000" dirty="0"/>
          </a:p>
        </p:txBody>
      </p:sp>
      <p:sp>
        <p:nvSpPr>
          <p:cNvPr id="19" name="正方形/長方形 18"/>
          <p:cNvSpPr/>
          <p:nvPr/>
        </p:nvSpPr>
        <p:spPr>
          <a:xfrm>
            <a:off x="350103" y="4521410"/>
            <a:ext cx="4104570" cy="1143918"/>
          </a:xfrm>
          <a:prstGeom prst="rect">
            <a:avLst/>
          </a:prstGeom>
        </p:spPr>
        <p:style>
          <a:lnRef idx="2">
            <a:schemeClr val="accent1"/>
          </a:lnRef>
          <a:fillRef idx="1">
            <a:schemeClr val="lt1"/>
          </a:fillRef>
          <a:effectRef idx="0">
            <a:schemeClr val="accent1"/>
          </a:effectRef>
          <a:fontRef idx="minor">
            <a:schemeClr val="dk1"/>
          </a:fontRef>
        </p:style>
        <p:txBody>
          <a:bodyPr lIns="144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dirty="0" smtClean="0">
                <a:solidFill>
                  <a:srgbClr val="FF0000"/>
                </a:solidFill>
              </a:rPr>
              <a:t>✔</a:t>
            </a:r>
            <a:r>
              <a:rPr lang="ja-JP" altLang="en-US" dirty="0" smtClean="0"/>
              <a:t> 消費者本人にとって分かりにくい“</a:t>
            </a:r>
            <a:r>
              <a:rPr lang="en-US" altLang="ja-JP" dirty="0" smtClean="0"/>
              <a:t>Web</a:t>
            </a:r>
            <a:r>
              <a:rPr lang="ja-JP" altLang="en-US" dirty="0" smtClean="0"/>
              <a:t>閲覧履歴の取得”を個人情報取得時に分かりやすく表記</a:t>
            </a:r>
            <a:endParaRPr lang="en-US" altLang="ja-JP" dirty="0" smtClean="0"/>
          </a:p>
        </p:txBody>
      </p:sp>
      <p:sp>
        <p:nvSpPr>
          <p:cNvPr id="20" name="角丸四角形 19"/>
          <p:cNvSpPr/>
          <p:nvPr/>
        </p:nvSpPr>
        <p:spPr>
          <a:xfrm>
            <a:off x="5219261" y="4463229"/>
            <a:ext cx="3424545" cy="314832"/>
          </a:xfrm>
          <a:prstGeom prst="roundRect">
            <a:avLst/>
          </a:prstGeom>
          <a:solidFill>
            <a:schemeClr val="bg2">
              <a:lumMod val="5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wrap="none" lIns="91438" tIns="45718" rIns="91438" bIns="45718"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kumimoji="0" lang="ja-JP" altLang="en-US" sz="1100" b="1" kern="0" dirty="0" smtClean="0">
                <a:solidFill>
                  <a:srgbClr val="FFFFFF"/>
                </a:solidFill>
                <a:latin typeface="Meiryo UI" panose="020B0604030504040204" pitchFamily="50" charset="-128"/>
                <a:ea typeface="メイリオ"/>
                <a:cs typeface="Meiryo UI" panose="020B0604030504040204" pitchFamily="50" charset="-128"/>
              </a:rPr>
              <a:t>適切に取得管理</a:t>
            </a:r>
            <a:endParaRPr kumimoji="0" lang="ja-JP" altLang="en-US" sz="1100" b="1" kern="0" dirty="0">
              <a:solidFill>
                <a:srgbClr val="FFFFFF"/>
              </a:solidFill>
              <a:latin typeface="Meiryo UI" panose="020B0604030504040204" pitchFamily="50" charset="-128"/>
              <a:ea typeface="メイリオ"/>
              <a:cs typeface="Meiryo UI" panose="020B0604030504040204" pitchFamily="50" charset="-128"/>
            </a:endParaRPr>
          </a:p>
        </p:txBody>
      </p:sp>
      <p:pic>
        <p:nvPicPr>
          <p:cNvPr id="21" name="図 20"/>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753760" y="4802133"/>
            <a:ext cx="315895" cy="871437"/>
          </a:xfrm>
          <a:prstGeom prst="rect">
            <a:avLst/>
          </a:prstGeom>
        </p:spPr>
      </p:pic>
      <p:sp>
        <p:nvSpPr>
          <p:cNvPr id="22" name="二等辺三角形 21"/>
          <p:cNvSpPr/>
          <p:nvPr/>
        </p:nvSpPr>
        <p:spPr>
          <a:xfrm rot="10800000">
            <a:off x="2650659" y="4247199"/>
            <a:ext cx="3795475" cy="216030"/>
          </a:xfrm>
          <a:prstGeom prst="triangle">
            <a:avLst/>
          </a:prstGeom>
          <a:solidFill>
            <a:schemeClr val="bg1">
              <a:lumMod val="5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graphicFrame>
        <p:nvGraphicFramePr>
          <p:cNvPr id="23" name="図表 22"/>
          <p:cNvGraphicFramePr/>
          <p:nvPr>
            <p:extLst>
              <p:ext uri="{D42A27DB-BD31-4B8C-83A1-F6EECF244321}">
                <p14:modId xmlns:p14="http://schemas.microsoft.com/office/powerpoint/2010/main" val="425547061"/>
              </p:ext>
            </p:extLst>
          </p:nvPr>
        </p:nvGraphicFramePr>
        <p:xfrm>
          <a:off x="223863" y="1986372"/>
          <a:ext cx="8696274" cy="210398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77477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39977" y="6598800"/>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16</a:t>
            </a:fld>
            <a:endParaRPr lang="ja-JP" altLang="en-US" dirty="0">
              <a:solidFill>
                <a:srgbClr val="000000">
                  <a:lumMod val="50000"/>
                  <a:lumOff val="50000"/>
                </a:srgbClr>
              </a:solidFill>
            </a:endParaRPr>
          </a:p>
        </p:txBody>
      </p:sp>
      <p:sp>
        <p:nvSpPr>
          <p:cNvPr id="3" name="テキスト プレースホルダー 2"/>
          <p:cNvSpPr>
            <a:spLocks noGrp="1"/>
          </p:cNvSpPr>
          <p:nvPr>
            <p:ph type="body" sz="quarter" idx="13"/>
          </p:nvPr>
        </p:nvSpPr>
        <p:spPr>
          <a:xfrm>
            <a:off x="683568" y="3537012"/>
            <a:ext cx="7860047" cy="2990209"/>
          </a:xfrm>
          <a:ln w="25400" cmpd="dbl">
            <a:solidFill>
              <a:schemeClr val="accent1"/>
            </a:solidFill>
          </a:ln>
        </p:spPr>
        <p:txBody>
          <a:bodyPr/>
          <a:lstStyle/>
          <a:p>
            <a:pPr marL="0" indent="0">
              <a:buNone/>
            </a:pPr>
            <a:r>
              <a:rPr lang="en-US" altLang="ja-JP" sz="1050" b="1" dirty="0" smtClean="0">
                <a:latin typeface="+mn-ea"/>
              </a:rPr>
              <a:t>※</a:t>
            </a:r>
            <a:r>
              <a:rPr lang="ja-JP" altLang="en-US" sz="1050" b="1" dirty="0" smtClean="0">
                <a:latin typeface="+mn-ea"/>
              </a:rPr>
              <a:t>注意事項</a:t>
            </a:r>
            <a:endParaRPr lang="en-US" altLang="ja-JP" sz="1050" b="1" dirty="0" smtClean="0">
              <a:latin typeface="+mn-ea"/>
            </a:endParaRPr>
          </a:p>
          <a:p>
            <a:pPr marL="177800" indent="0">
              <a:buNone/>
            </a:pPr>
            <a:r>
              <a:rPr lang="en-US" altLang="ja-JP" sz="1050" dirty="0" smtClean="0">
                <a:latin typeface="+mn-ea"/>
              </a:rPr>
              <a:t>SHANON </a:t>
            </a:r>
            <a:r>
              <a:rPr lang="en-US" altLang="ja-JP" sz="1050" dirty="0">
                <a:latin typeface="+mn-ea"/>
              </a:rPr>
              <a:t>MARKETING PLATFORM</a:t>
            </a:r>
            <a:r>
              <a:rPr lang="ja-JP" altLang="en-US" sz="1050" dirty="0">
                <a:latin typeface="+mn-ea"/>
              </a:rPr>
              <a:t>（以下</a:t>
            </a:r>
            <a:r>
              <a:rPr lang="en-US" altLang="ja-JP" sz="1050" dirty="0">
                <a:latin typeface="+mn-ea"/>
              </a:rPr>
              <a:t>SMP</a:t>
            </a:r>
            <a:r>
              <a:rPr lang="ja-JP" altLang="en-US" sz="1050" dirty="0">
                <a:latin typeface="+mn-ea"/>
              </a:rPr>
              <a:t>といいます</a:t>
            </a:r>
            <a:r>
              <a:rPr lang="ja-JP" altLang="en-US" sz="1050" dirty="0" smtClean="0">
                <a:latin typeface="+mn-ea"/>
              </a:rPr>
              <a:t>）</a:t>
            </a:r>
            <a:r>
              <a:rPr lang="ja-JP" altLang="en-US" sz="1050" dirty="0" smtClean="0"/>
              <a:t>のサポートブラウザ</a:t>
            </a:r>
            <a:r>
              <a:rPr lang="ja-JP" altLang="en-US" sz="1050" dirty="0"/>
              <a:t>で</a:t>
            </a:r>
            <a:r>
              <a:rPr lang="ja-JP" altLang="en-US" sz="1050" dirty="0" smtClean="0"/>
              <a:t>ある</a:t>
            </a:r>
            <a:r>
              <a:rPr lang="en-US" altLang="ja-JP" sz="1050" dirty="0"/>
              <a:t/>
            </a:r>
            <a:br>
              <a:rPr lang="en-US" altLang="ja-JP" sz="1050" dirty="0"/>
            </a:br>
            <a:r>
              <a:rPr lang="en-US" altLang="ja-JP" sz="1050" dirty="0" smtClean="0"/>
              <a:t>Microsoft </a:t>
            </a:r>
            <a:r>
              <a:rPr lang="en-US" altLang="ja-JP" sz="1050" dirty="0"/>
              <a:t>Internet Explorer 9 (</a:t>
            </a:r>
            <a:r>
              <a:rPr lang="ja-JP" altLang="en-US" sz="1050" dirty="0"/>
              <a:t>以下、</a:t>
            </a:r>
            <a:r>
              <a:rPr lang="en-US" altLang="ja-JP" sz="1050" dirty="0"/>
              <a:t>IE9)</a:t>
            </a:r>
            <a:r>
              <a:rPr lang="ja-JP" altLang="en-US" sz="1050" dirty="0"/>
              <a:t>および</a:t>
            </a:r>
            <a:r>
              <a:rPr lang="en-US" altLang="ja-JP" sz="1050" dirty="0"/>
              <a:t>Microsoft Internet Explorer </a:t>
            </a:r>
            <a:r>
              <a:rPr lang="en-US" altLang="ja-JP" sz="1050" dirty="0" smtClean="0"/>
              <a:t>10(</a:t>
            </a:r>
            <a:r>
              <a:rPr lang="ja-JP" altLang="en-US" sz="1050" dirty="0"/>
              <a:t>以下、</a:t>
            </a:r>
            <a:r>
              <a:rPr lang="en-US" altLang="ja-JP" sz="1050" dirty="0"/>
              <a:t>IE10)</a:t>
            </a:r>
            <a:r>
              <a:rPr lang="ja-JP" altLang="en-US" sz="1050" dirty="0"/>
              <a:t>に対する動作サポート</a:t>
            </a:r>
            <a:r>
              <a:rPr lang="ja-JP" altLang="en-US" sz="1050" dirty="0" smtClean="0"/>
              <a:t>を</a:t>
            </a:r>
            <a:r>
              <a:rPr lang="en-US" altLang="ja-JP" sz="1050" dirty="0" smtClean="0"/>
              <a:t/>
            </a:r>
            <a:br>
              <a:rPr lang="en-US" altLang="ja-JP" sz="1050" dirty="0" smtClean="0"/>
            </a:br>
            <a:r>
              <a:rPr lang="en-US" altLang="ja-JP" sz="1050" dirty="0" smtClean="0"/>
              <a:t>2017</a:t>
            </a:r>
            <a:r>
              <a:rPr lang="ja-JP" altLang="en-US" sz="1050" dirty="0"/>
              <a:t>年</a:t>
            </a:r>
            <a:r>
              <a:rPr lang="en-US" altLang="ja-JP" sz="1050" dirty="0"/>
              <a:t>4</a:t>
            </a:r>
            <a:r>
              <a:rPr lang="ja-JP" altLang="en-US" sz="1050" dirty="0"/>
              <a:t>月</a:t>
            </a:r>
            <a:r>
              <a:rPr lang="en-US" altLang="ja-JP" sz="1050" dirty="0"/>
              <a:t>12</a:t>
            </a:r>
            <a:r>
              <a:rPr lang="ja-JP" altLang="en-US" sz="1050" dirty="0"/>
              <a:t>日（水）にて終了いたしました</a:t>
            </a:r>
            <a:r>
              <a:rPr lang="ja-JP" altLang="en-US" sz="1050" dirty="0" smtClean="0"/>
              <a:t>。</a:t>
            </a:r>
            <a:endParaRPr lang="en-US" altLang="ja-JP" sz="1050" dirty="0"/>
          </a:p>
          <a:p>
            <a:pPr marL="449263" indent="-271463">
              <a:lnSpc>
                <a:spcPct val="100000"/>
              </a:lnSpc>
              <a:buNone/>
            </a:pPr>
            <a:r>
              <a:rPr lang="en-US" altLang="ja-JP" sz="1050" dirty="0" smtClean="0"/>
              <a:t>【</a:t>
            </a:r>
            <a:r>
              <a:rPr lang="en-US" altLang="ja-JP" sz="1050" dirty="0"/>
              <a:t>IE9</a:t>
            </a:r>
            <a:r>
              <a:rPr lang="ja-JP" altLang="en-US" sz="1050" dirty="0" err="1"/>
              <a:t>、</a:t>
            </a:r>
            <a:r>
              <a:rPr lang="en-US" altLang="ja-JP" sz="1050" dirty="0"/>
              <a:t>IE10</a:t>
            </a:r>
            <a:r>
              <a:rPr lang="ja-JP" altLang="en-US" sz="1050" dirty="0"/>
              <a:t>サポートを終了する理由について</a:t>
            </a:r>
            <a:r>
              <a:rPr lang="en-US" altLang="ja-JP" sz="1050" dirty="0"/>
              <a:t>】</a:t>
            </a:r>
          </a:p>
          <a:p>
            <a:pPr marL="719138" indent="-363538">
              <a:buNone/>
            </a:pPr>
            <a:r>
              <a:rPr lang="ja-JP" altLang="en-US" sz="1050" dirty="0"/>
              <a:t>・セキュリティ上のリスク</a:t>
            </a:r>
          </a:p>
          <a:p>
            <a:pPr marL="804863" indent="-177800">
              <a:lnSpc>
                <a:spcPct val="100000"/>
              </a:lnSpc>
              <a:spcBef>
                <a:spcPts val="0"/>
              </a:spcBef>
              <a:buNone/>
            </a:pPr>
            <a:r>
              <a:rPr lang="en-US" altLang="ja-JP" sz="1050" dirty="0" smtClean="0"/>
              <a:t>2017</a:t>
            </a:r>
            <a:r>
              <a:rPr lang="ja-JP" altLang="en-US" sz="1050" dirty="0"/>
              <a:t>年</a:t>
            </a:r>
            <a:r>
              <a:rPr lang="en-US" altLang="ja-JP" sz="1050" dirty="0"/>
              <a:t>4</a:t>
            </a:r>
            <a:r>
              <a:rPr lang="ja-JP" altLang="en-US" sz="1050" dirty="0"/>
              <a:t>月</a:t>
            </a:r>
            <a:r>
              <a:rPr lang="en-US" altLang="ja-JP" sz="1050" dirty="0"/>
              <a:t>12</a:t>
            </a:r>
            <a:r>
              <a:rPr lang="ja-JP" altLang="en-US" sz="1050" dirty="0"/>
              <a:t>日</a:t>
            </a:r>
            <a:r>
              <a:rPr lang="en-US" altLang="ja-JP" sz="1050" dirty="0"/>
              <a:t>(</a:t>
            </a:r>
            <a:r>
              <a:rPr lang="ja-JP" altLang="en-US" sz="1050" dirty="0"/>
              <a:t>日本時間</a:t>
            </a:r>
            <a:r>
              <a:rPr lang="en-US" altLang="ja-JP" sz="1050" dirty="0"/>
              <a:t>)</a:t>
            </a:r>
            <a:r>
              <a:rPr lang="ja-JP" altLang="en-US" sz="1050" dirty="0"/>
              <a:t>で、日本マイクロソフト株式会社に</a:t>
            </a:r>
            <a:r>
              <a:rPr lang="ja-JP" altLang="en-US" sz="1050" dirty="0" smtClean="0"/>
              <a:t>よる</a:t>
            </a:r>
            <a:r>
              <a:rPr lang="ja-JP" altLang="en-US" sz="1050" dirty="0"/>
              <a:t>　</a:t>
            </a:r>
            <a:r>
              <a:rPr lang="en-US" altLang="ja-JP" sz="1050" dirty="0" smtClean="0"/>
              <a:t>Windows </a:t>
            </a:r>
            <a:r>
              <a:rPr lang="en-US" altLang="ja-JP" sz="1050" dirty="0"/>
              <a:t>Vista</a:t>
            </a:r>
            <a:r>
              <a:rPr lang="ja-JP" altLang="en-US" sz="1050" dirty="0"/>
              <a:t>のサポート期間の終了をもって</a:t>
            </a:r>
            <a:r>
              <a:rPr lang="ja-JP" altLang="en-US" sz="1050" dirty="0" smtClean="0"/>
              <a:t>、</a:t>
            </a:r>
            <a:endParaRPr lang="en-US" altLang="ja-JP" sz="1050" dirty="0" smtClean="0"/>
          </a:p>
          <a:p>
            <a:pPr marL="804863" indent="-177800">
              <a:lnSpc>
                <a:spcPct val="100000"/>
              </a:lnSpc>
              <a:spcBef>
                <a:spcPts val="0"/>
              </a:spcBef>
              <a:buNone/>
            </a:pPr>
            <a:r>
              <a:rPr lang="en-US" altLang="ja-JP" sz="1050" dirty="0" smtClean="0"/>
              <a:t>IE9</a:t>
            </a:r>
            <a:r>
              <a:rPr lang="ja-JP" altLang="en-US" sz="1050" dirty="0"/>
              <a:t>をサポート</a:t>
            </a:r>
            <a:r>
              <a:rPr lang="ja-JP" altLang="en-US" sz="1050" dirty="0" smtClean="0"/>
              <a:t>している</a:t>
            </a:r>
            <a:r>
              <a:rPr lang="ja-JP" altLang="en-US" sz="1050" dirty="0"/>
              <a:t>クライアント向け</a:t>
            </a:r>
            <a:r>
              <a:rPr lang="en-US" altLang="ja-JP" sz="1050" dirty="0"/>
              <a:t>Windows OS</a:t>
            </a:r>
            <a:r>
              <a:rPr lang="ja-JP" altLang="en-US" sz="1050" dirty="0"/>
              <a:t>がなくなりました</a:t>
            </a:r>
            <a:r>
              <a:rPr lang="ja-JP" altLang="en-US" sz="1050" dirty="0" smtClean="0"/>
              <a:t>。</a:t>
            </a:r>
            <a:endParaRPr lang="en-US" altLang="ja-JP" sz="1050" dirty="0" smtClean="0"/>
          </a:p>
          <a:p>
            <a:pPr marL="804863" indent="-177800">
              <a:lnSpc>
                <a:spcPct val="100000"/>
              </a:lnSpc>
              <a:buNone/>
            </a:pPr>
            <a:r>
              <a:rPr lang="ja-JP" altLang="en-US" sz="1050" dirty="0" smtClean="0"/>
              <a:t>セキュリティ更新プログラムの提供が終了するため、ウイルス感染などにより、安全な</a:t>
            </a:r>
            <a:r>
              <a:rPr lang="en-US" altLang="ja-JP" sz="1050" dirty="0" smtClean="0"/>
              <a:t>IT</a:t>
            </a:r>
            <a:r>
              <a:rPr lang="ja-JP" altLang="en-US" sz="1050" dirty="0" smtClean="0"/>
              <a:t>環境の維持が難しくなり、</a:t>
            </a:r>
            <a:endParaRPr lang="en-US" altLang="ja-JP" sz="1050" dirty="0" smtClean="0"/>
          </a:p>
          <a:p>
            <a:pPr marL="804863" indent="-177800">
              <a:lnSpc>
                <a:spcPct val="100000"/>
              </a:lnSpc>
              <a:spcBef>
                <a:spcPts val="0"/>
              </a:spcBef>
              <a:buNone/>
            </a:pPr>
            <a:r>
              <a:rPr lang="ja-JP" altLang="en-US" sz="1050" dirty="0" smtClean="0"/>
              <a:t>セキュリティ上および</a:t>
            </a:r>
            <a:r>
              <a:rPr lang="ja-JP" altLang="en-US" sz="1050" dirty="0"/>
              <a:t>業務上のさまざまなリスクを抱えることになります</a:t>
            </a:r>
            <a:r>
              <a:rPr lang="ja-JP" altLang="en-US" sz="1050" dirty="0" smtClean="0"/>
              <a:t>。</a:t>
            </a:r>
            <a:endParaRPr lang="en-US" altLang="ja-JP" sz="1050" dirty="0" smtClean="0"/>
          </a:p>
          <a:p>
            <a:pPr marL="804863" indent="-177800">
              <a:lnSpc>
                <a:spcPct val="100000"/>
              </a:lnSpc>
              <a:buNone/>
            </a:pPr>
            <a:r>
              <a:rPr lang="ja-JP" altLang="en-US" sz="1050" dirty="0" smtClean="0"/>
              <a:t>また</a:t>
            </a:r>
            <a:r>
              <a:rPr lang="ja-JP" altLang="en-US" sz="1050" dirty="0"/>
              <a:t>、</a:t>
            </a:r>
            <a:r>
              <a:rPr lang="en-US" altLang="ja-JP" sz="1050" dirty="0"/>
              <a:t>IE10</a:t>
            </a:r>
            <a:r>
              <a:rPr lang="ja-JP" altLang="en-US" sz="1050" dirty="0"/>
              <a:t>についても同様の理由からサポートを終了</a:t>
            </a:r>
            <a:r>
              <a:rPr lang="ja-JP" altLang="en-US" sz="1050" dirty="0" smtClean="0"/>
              <a:t>させていただきました。</a:t>
            </a:r>
            <a:endParaRPr lang="ja-JP" altLang="en-US" sz="1050" dirty="0"/>
          </a:p>
          <a:p>
            <a:pPr marL="804863" indent="-177800">
              <a:lnSpc>
                <a:spcPct val="100000"/>
              </a:lnSpc>
              <a:spcBef>
                <a:spcPts val="0"/>
              </a:spcBef>
              <a:buNone/>
            </a:pPr>
            <a:r>
              <a:rPr lang="ja-JP" altLang="en-US" sz="1050" dirty="0" smtClean="0"/>
              <a:t>個人</a:t>
            </a:r>
            <a:r>
              <a:rPr lang="ja-JP" altLang="en-US" sz="1050" dirty="0"/>
              <a:t>情報というお客様の貴重な資産をお預かりするという</a:t>
            </a:r>
            <a:r>
              <a:rPr lang="ja-JP" altLang="en-US" sz="1050" dirty="0" smtClean="0"/>
              <a:t>性質上、何卒</a:t>
            </a:r>
            <a:r>
              <a:rPr lang="ja-JP" altLang="en-US" sz="1050" dirty="0"/>
              <a:t>ご了解くださいますようお願いいたします</a:t>
            </a:r>
            <a:r>
              <a:rPr lang="ja-JP" altLang="en-US" sz="1050" dirty="0" smtClean="0"/>
              <a:t>。</a:t>
            </a:r>
            <a:endParaRPr lang="en-US" altLang="ja-JP" sz="1050" dirty="0" smtClean="0"/>
          </a:p>
          <a:p>
            <a:pPr marL="449263" indent="-271463">
              <a:lnSpc>
                <a:spcPct val="100000"/>
              </a:lnSpc>
              <a:spcBef>
                <a:spcPts val="0"/>
              </a:spcBef>
              <a:buNone/>
            </a:pPr>
            <a:endParaRPr lang="en-US" altLang="ja-JP" sz="1050" dirty="0" smtClean="0"/>
          </a:p>
          <a:p>
            <a:pPr marL="449263" indent="-271463">
              <a:spcBef>
                <a:spcPts val="0"/>
              </a:spcBef>
              <a:buNone/>
            </a:pPr>
            <a:r>
              <a:rPr lang="en-US" altLang="ja-JP" sz="1050" dirty="0" smtClean="0"/>
              <a:t>【</a:t>
            </a:r>
            <a:r>
              <a:rPr lang="ja-JP" altLang="en-US" sz="1050" dirty="0" smtClean="0"/>
              <a:t>参　考</a:t>
            </a:r>
            <a:r>
              <a:rPr lang="en-US" altLang="ja-JP" sz="1050" dirty="0" smtClean="0"/>
              <a:t>】</a:t>
            </a:r>
          </a:p>
          <a:p>
            <a:pPr marL="449263" indent="-93663">
              <a:buNone/>
            </a:pPr>
            <a:r>
              <a:rPr lang="ja-JP" altLang="en-US" sz="1050" dirty="0" smtClean="0"/>
              <a:t>■日本マイクロソフト株式会社からの</a:t>
            </a:r>
            <a:r>
              <a:rPr lang="en-US" altLang="ja-JP" sz="1050" dirty="0" smtClean="0"/>
              <a:t>Internet Explorer </a:t>
            </a:r>
            <a:r>
              <a:rPr lang="ja-JP" altLang="en-US" sz="1050" dirty="0" smtClean="0"/>
              <a:t>サポート　ポリシー</a:t>
            </a:r>
            <a:r>
              <a:rPr lang="ja-JP" altLang="en-US" sz="1050" dirty="0"/>
              <a:t>変更の重要なお知らせ</a:t>
            </a:r>
          </a:p>
          <a:p>
            <a:pPr marL="449263" indent="92075">
              <a:lnSpc>
                <a:spcPct val="100000"/>
              </a:lnSpc>
              <a:spcBef>
                <a:spcPts val="0"/>
              </a:spcBef>
              <a:buNone/>
            </a:pPr>
            <a:r>
              <a:rPr lang="en-US" altLang="ja-JP" sz="1050" dirty="0" smtClean="0">
                <a:hlinkClick r:id="rId2"/>
              </a:rPr>
              <a:t>https</a:t>
            </a:r>
            <a:r>
              <a:rPr lang="en-US" altLang="ja-JP" sz="1050" dirty="0">
                <a:hlinkClick r:id="rId2"/>
              </a:rPr>
              <a:t>://www.microsoft.com/ja-jp/windows/lifecycle/iesupport</a:t>
            </a:r>
            <a:r>
              <a:rPr lang="en-US" altLang="ja-JP" sz="1050" dirty="0" smtClean="0">
                <a:hlinkClick r:id="rId2"/>
              </a:rPr>
              <a:t>/</a:t>
            </a:r>
            <a:endParaRPr lang="en-US" altLang="ja-JP" sz="1050" dirty="0"/>
          </a:p>
        </p:txBody>
      </p:sp>
      <p:sp>
        <p:nvSpPr>
          <p:cNvPr id="4" name="タイトル 3"/>
          <p:cNvSpPr>
            <a:spLocks noGrp="1"/>
          </p:cNvSpPr>
          <p:nvPr>
            <p:ph type="title"/>
          </p:nvPr>
        </p:nvSpPr>
        <p:spPr/>
        <p:txBody>
          <a:bodyPr/>
          <a:lstStyle/>
          <a:p>
            <a:r>
              <a:rPr lang="ja-JP" altLang="en-US" dirty="0" smtClean="0"/>
              <a:t>ブラウザの対応について</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03285432"/>
              </p:ext>
            </p:extLst>
          </p:nvPr>
        </p:nvGraphicFramePr>
        <p:xfrm>
          <a:off x="683568" y="2179893"/>
          <a:ext cx="7860047" cy="997319"/>
        </p:xfrm>
        <a:graphic>
          <a:graphicData uri="http://schemas.openxmlformats.org/drawingml/2006/table">
            <a:tbl>
              <a:tblPr firstRow="1" bandRow="1">
                <a:tableStyleId>{5C22544A-7EE6-4342-B048-85BDC9FD1C3A}</a:tableStyleId>
              </a:tblPr>
              <a:tblGrid>
                <a:gridCol w="5832648"/>
                <a:gridCol w="2027399"/>
              </a:tblGrid>
              <a:tr h="265799">
                <a:tc>
                  <a:txBody>
                    <a:bodyPr/>
                    <a:lstStyle/>
                    <a:p>
                      <a:pPr algn="ctr"/>
                      <a:r>
                        <a:rPr kumimoji="1" lang="ja-JP" altLang="en-US" sz="1050" dirty="0" smtClean="0"/>
                        <a:t>対象ブラウザ</a:t>
                      </a:r>
                      <a:endParaRPr kumimoji="1" lang="ja-JP" altLang="en-US" sz="1050" dirty="0"/>
                    </a:p>
                  </a:txBody>
                  <a:tcPr/>
                </a:tc>
                <a:tc>
                  <a:txBody>
                    <a:bodyPr/>
                    <a:lstStyle/>
                    <a:p>
                      <a:pPr algn="ctr"/>
                      <a:r>
                        <a:rPr kumimoji="1" lang="ja-JP" altLang="en-US" sz="1050" dirty="0" smtClean="0"/>
                        <a:t>備考</a:t>
                      </a:r>
                      <a:endParaRPr kumimoji="1" lang="ja-JP" altLang="en-US" sz="1050" dirty="0"/>
                    </a:p>
                  </a:txBody>
                  <a:tcPr/>
                </a:tc>
              </a:tr>
              <a:tr h="265799">
                <a:tc>
                  <a:txBody>
                    <a:bodyPr/>
                    <a:lstStyle/>
                    <a:p>
                      <a:r>
                        <a:rPr lang="en-US" altLang="ja-JP" sz="1400" dirty="0" smtClean="0"/>
                        <a:t>Microsoft Internet Explorer 11 </a:t>
                      </a:r>
                    </a:p>
                    <a:p>
                      <a:r>
                        <a:rPr lang="en-US" altLang="ja-JP" sz="1400" dirty="0" smtClean="0"/>
                        <a:t>Mozilla Firefox</a:t>
                      </a:r>
                      <a:r>
                        <a:rPr lang="ja-JP" altLang="en-US" sz="1400" dirty="0" smtClean="0"/>
                        <a:t> （検証時最新版） </a:t>
                      </a:r>
                      <a:endParaRPr lang="en-US" altLang="ja-JP" sz="1400" dirty="0" smtClean="0"/>
                    </a:p>
                    <a:p>
                      <a:r>
                        <a:rPr lang="en-US" altLang="ja-JP" sz="1400" dirty="0" smtClean="0"/>
                        <a:t>Google Chrome</a:t>
                      </a:r>
                      <a:r>
                        <a:rPr lang="ja-JP" altLang="en-US" sz="1400" dirty="0" smtClean="0"/>
                        <a:t> （検証時最新版）</a:t>
                      </a:r>
                      <a:endParaRPr kumimoji="1" lang="ja-JP" altLang="en-US" sz="1400" dirty="0"/>
                    </a:p>
                  </a:txBody>
                  <a:tcPr/>
                </a:tc>
                <a:tc>
                  <a:txBody>
                    <a:bodyPr/>
                    <a:lstStyle/>
                    <a:p>
                      <a:endParaRPr kumimoji="1" lang="ja-JP" altLang="en-US" sz="1000" dirty="0"/>
                    </a:p>
                  </a:txBody>
                  <a:tcPr/>
                </a:tc>
              </a:tr>
            </a:tbl>
          </a:graphicData>
        </a:graphic>
      </p:graphicFrame>
      <p:sp>
        <p:nvSpPr>
          <p:cNvPr id="6" name="テキスト ボックス 5"/>
          <p:cNvSpPr txBox="1"/>
          <p:nvPr/>
        </p:nvSpPr>
        <p:spPr>
          <a:xfrm>
            <a:off x="683568" y="3152001"/>
            <a:ext cx="7956884" cy="276999"/>
          </a:xfrm>
          <a:prstGeom prst="rect">
            <a:avLst/>
          </a:prstGeom>
          <a:noFill/>
          <a:ln>
            <a:noFill/>
          </a:ln>
        </p:spPr>
        <p:txBody>
          <a:bodyPr wrap="square" rtlCol="0">
            <a:spAutoFit/>
          </a:bodyPr>
          <a:lstStyle/>
          <a:p>
            <a:r>
              <a:rPr lang="en-US" altLang="ja-JP" sz="1200" dirty="0"/>
              <a:t>※iOS</a:t>
            </a:r>
            <a:r>
              <a:rPr lang="ja-JP" altLang="en-US" sz="1200" dirty="0" err="1"/>
              <a:t>、</a:t>
            </a:r>
            <a:r>
              <a:rPr lang="en-US" altLang="ja-JP" sz="1200" dirty="0"/>
              <a:t>Android</a:t>
            </a:r>
            <a:r>
              <a:rPr lang="en-US" altLang="ja-JP" sz="1200" dirty="0" smtClean="0"/>
              <a:t>™</a:t>
            </a:r>
            <a:r>
              <a:rPr lang="ja-JP" altLang="en-US" sz="1200" dirty="0" err="1" smtClean="0"/>
              <a:t>での</a:t>
            </a:r>
            <a:r>
              <a:rPr lang="ja-JP" altLang="en-US" sz="1200" dirty="0" smtClean="0"/>
              <a:t>検証が必要な場合は、検証機の手配とお見積もりが必要となりますので担当にお申し出下さい。</a:t>
            </a:r>
            <a:endParaRPr lang="ja-JP" altLang="en-US" sz="1200" dirty="0"/>
          </a:p>
        </p:txBody>
      </p:sp>
      <p:sp>
        <p:nvSpPr>
          <p:cNvPr id="7" name="テキスト ボックス 6"/>
          <p:cNvSpPr txBox="1"/>
          <p:nvPr/>
        </p:nvSpPr>
        <p:spPr>
          <a:xfrm>
            <a:off x="314016" y="678716"/>
            <a:ext cx="8470452" cy="1513235"/>
          </a:xfrm>
          <a:prstGeom prst="rect">
            <a:avLst/>
          </a:prstGeom>
          <a:noFill/>
        </p:spPr>
        <p:txBody>
          <a:bodyPr wrap="square" rtlCol="0">
            <a:spAutoFit/>
          </a:bodyPr>
          <a:lstStyle/>
          <a:p>
            <a:pPr>
              <a:spcBef>
                <a:spcPts val="1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シャノン</a:t>
            </a:r>
            <a:r>
              <a:rPr lang="ja-JP" altLang="en-US" sz="1400" dirty="0">
                <a:latin typeface="+mn-ea"/>
                <a:ea typeface="Meiryo UI" pitchFamily="50" charset="-128"/>
                <a:cs typeface="Meiryo UI" pitchFamily="50" charset="-128"/>
              </a:rPr>
              <a:t>が提供するサービスのブラウザ対応について</a:t>
            </a:r>
            <a:r>
              <a:rPr lang="en-US" altLang="ja-JP" sz="1400" dirty="0">
                <a:latin typeface="+mn-ea"/>
                <a:ea typeface="Meiryo UI" pitchFamily="50" charset="-128"/>
                <a:cs typeface="Meiryo UI" pitchFamily="50" charset="-128"/>
              </a:rPr>
              <a:t>】</a:t>
            </a:r>
          </a:p>
          <a:p>
            <a:pPr marL="266700" indent="0">
              <a:lnSpc>
                <a:spcPct val="100000"/>
              </a:lnSpc>
              <a:spcBef>
                <a:spcPts val="0"/>
              </a:spcBef>
              <a:buNone/>
            </a:pPr>
            <a:r>
              <a:rPr lang="en-US" altLang="ja-JP" sz="1400" dirty="0">
                <a:latin typeface="+mn-ea"/>
                <a:ea typeface="Meiryo UI" pitchFamily="50" charset="-128"/>
                <a:cs typeface="Meiryo UI" pitchFamily="50" charset="-128"/>
                <a:hlinkClick r:id="rId3"/>
              </a:rPr>
              <a:t>https://support.shanon.co.jp/hc/ja/articles/115002942767</a:t>
            </a:r>
            <a:endParaRPr lang="en-US" altLang="ja-JP" sz="1400" dirty="0">
              <a:latin typeface="+mn-ea"/>
              <a:ea typeface="Meiryo UI" pitchFamily="50" charset="-128"/>
              <a:cs typeface="Meiryo UI" pitchFamily="50" charset="-128"/>
            </a:endParaRPr>
          </a:p>
          <a:p>
            <a:pPr>
              <a:spcBef>
                <a:spcPts val="1000"/>
              </a:spcBef>
            </a:pPr>
            <a:r>
              <a:rPr lang="en-US" altLang="ja-JP" sz="1400" dirty="0">
                <a:latin typeface="+mn-ea"/>
                <a:ea typeface="Meiryo UI" pitchFamily="50" charset="-128"/>
                <a:cs typeface="Meiryo UI" pitchFamily="50" charset="-128"/>
              </a:rPr>
              <a:t>【</a:t>
            </a:r>
            <a:r>
              <a:rPr lang="ja-JP" altLang="en-US" sz="1400" dirty="0">
                <a:latin typeface="+mn-ea"/>
                <a:ea typeface="Meiryo UI" pitchFamily="50" charset="-128"/>
                <a:cs typeface="Meiryo UI" pitchFamily="50" charset="-128"/>
              </a:rPr>
              <a:t>ブラウザサポートポリシー</a:t>
            </a:r>
            <a:r>
              <a:rPr lang="en-US" altLang="ja-JP" sz="1400" dirty="0">
                <a:latin typeface="+mn-ea"/>
                <a:ea typeface="Meiryo UI" pitchFamily="50" charset="-128"/>
                <a:cs typeface="Meiryo UI" pitchFamily="50" charset="-128"/>
              </a:rPr>
              <a:t>】</a:t>
            </a:r>
          </a:p>
          <a:p>
            <a:pPr marL="266700" indent="0">
              <a:lnSpc>
                <a:spcPct val="100000"/>
              </a:lnSpc>
              <a:spcBef>
                <a:spcPts val="0"/>
              </a:spcBef>
              <a:buNone/>
            </a:pPr>
            <a:r>
              <a:rPr lang="en-US" altLang="ja-JP" sz="1400" dirty="0">
                <a:latin typeface="+mn-ea"/>
                <a:ea typeface="Meiryo UI" pitchFamily="50" charset="-128"/>
                <a:cs typeface="Meiryo UI" pitchFamily="50" charset="-128"/>
                <a:hlinkClick r:id="rId4"/>
              </a:rPr>
              <a:t>https://support.shanon.co.jp/hc/ja/articles/115003062208</a:t>
            </a:r>
            <a:endParaRPr lang="en-US" altLang="ja-JP" sz="1400" dirty="0">
              <a:latin typeface="+mn-ea"/>
              <a:ea typeface="Meiryo UI" pitchFamily="50" charset="-128"/>
              <a:cs typeface="Meiryo UI" pitchFamily="50" charset="-128"/>
            </a:endParaRPr>
          </a:p>
          <a:p>
            <a:endParaRPr lang="en-US" altLang="ja-JP" sz="1400" dirty="0">
              <a:latin typeface="+mn-ea"/>
              <a:ea typeface="Meiryo UI" pitchFamily="50" charset="-128"/>
              <a:cs typeface="Meiryo UI" pitchFamily="50" charset="-128"/>
            </a:endParaRPr>
          </a:p>
          <a:p>
            <a:r>
              <a:rPr lang="ja-JP" altLang="en-US" sz="1400" dirty="0">
                <a:latin typeface="+mn-ea"/>
                <a:ea typeface="Meiryo UI" pitchFamily="50" charset="-128"/>
                <a:cs typeface="Meiryo UI" pitchFamily="50" charset="-128"/>
              </a:rPr>
              <a:t>上記内容を踏まえた上で、本プロジェクト</a:t>
            </a:r>
            <a:r>
              <a:rPr lang="ja-JP" altLang="en-US" sz="1400" dirty="0" smtClean="0">
                <a:latin typeface="+mn-ea"/>
                <a:ea typeface="Meiryo UI" pitchFamily="50" charset="-128"/>
                <a:cs typeface="Meiryo UI" pitchFamily="50" charset="-128"/>
              </a:rPr>
              <a:t>で</a:t>
            </a:r>
            <a:r>
              <a:rPr lang="ja-JP" altLang="en-US" sz="1400" dirty="0">
                <a:latin typeface="+mn-ea"/>
                <a:ea typeface="Meiryo UI" pitchFamily="50" charset="-128"/>
                <a:cs typeface="Meiryo UI" pitchFamily="50" charset="-128"/>
              </a:rPr>
              <a:t>作成</a:t>
            </a:r>
            <a:r>
              <a:rPr lang="ja-JP" altLang="en-US" sz="1400" dirty="0" smtClean="0">
                <a:latin typeface="+mn-ea"/>
                <a:ea typeface="Meiryo UI" pitchFamily="50" charset="-128"/>
                <a:cs typeface="Meiryo UI" pitchFamily="50" charset="-128"/>
              </a:rPr>
              <a:t>する</a:t>
            </a:r>
            <a:r>
              <a:rPr lang="en-US" altLang="ja-JP" sz="1400" dirty="0" smtClean="0">
                <a:latin typeface="+mn-ea"/>
                <a:ea typeface="Meiryo UI" pitchFamily="50" charset="-128"/>
                <a:cs typeface="Meiryo UI" pitchFamily="50" charset="-128"/>
              </a:rPr>
              <a:t>Web</a:t>
            </a:r>
            <a:r>
              <a:rPr lang="ja-JP" altLang="en-US" sz="1400" dirty="0" smtClean="0">
                <a:latin typeface="+mn-ea"/>
                <a:ea typeface="Meiryo UI" pitchFamily="50" charset="-128"/>
                <a:cs typeface="Meiryo UI" pitchFamily="50" charset="-128"/>
              </a:rPr>
              <a:t>ページの動作環境</a:t>
            </a:r>
            <a:r>
              <a:rPr lang="ja-JP" altLang="en-US" sz="1400" dirty="0">
                <a:latin typeface="+mn-ea"/>
                <a:ea typeface="Meiryo UI" pitchFamily="50" charset="-128"/>
                <a:cs typeface="Meiryo UI" pitchFamily="50" charset="-128"/>
              </a:rPr>
              <a:t>を決定いたします</a:t>
            </a:r>
            <a:r>
              <a:rPr lang="ja-JP" altLang="en-US" sz="1400" dirty="0" smtClean="0">
                <a:latin typeface="+mn-ea"/>
                <a:ea typeface="Meiryo UI" pitchFamily="50" charset="-128"/>
                <a:cs typeface="Meiryo UI" pitchFamily="50" charset="-128"/>
              </a:rPr>
              <a:t>。</a:t>
            </a:r>
            <a:endParaRPr lang="en-US" altLang="ja-JP" sz="1400" dirty="0">
              <a:latin typeface="+mn-ea"/>
              <a:ea typeface="Meiryo UI" pitchFamily="50" charset="-128"/>
              <a:cs typeface="Meiryo UI" pitchFamily="50" charset="-128"/>
            </a:endParaRPr>
          </a:p>
        </p:txBody>
      </p:sp>
    </p:spTree>
    <p:extLst>
      <p:ext uri="{BB962C8B-B14F-4D97-AF65-F5344CB8AC3E}">
        <p14:creationId xmlns:p14="http://schemas.microsoft.com/office/powerpoint/2010/main" val="2635740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39977" y="6598800"/>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17</a:t>
            </a:fld>
            <a:endParaRPr lang="ja-JP" altLang="en-US" dirty="0">
              <a:solidFill>
                <a:srgbClr val="000000">
                  <a:lumMod val="50000"/>
                  <a:lumOff val="50000"/>
                </a:srgbClr>
              </a:solidFill>
            </a:endParaRPr>
          </a:p>
        </p:txBody>
      </p:sp>
      <p:sp>
        <p:nvSpPr>
          <p:cNvPr id="3" name="テキスト プレースホルダー 2"/>
          <p:cNvSpPr>
            <a:spLocks noGrp="1"/>
          </p:cNvSpPr>
          <p:nvPr>
            <p:ph type="body" sz="quarter" idx="13"/>
          </p:nvPr>
        </p:nvSpPr>
        <p:spPr>
          <a:xfrm>
            <a:off x="317989" y="795827"/>
            <a:ext cx="8488010" cy="1474250"/>
          </a:xfrm>
        </p:spPr>
        <p:txBody>
          <a:bodyPr/>
          <a:lstStyle/>
          <a:p>
            <a:pPr marL="0" indent="0">
              <a:buNone/>
            </a:pPr>
            <a:r>
              <a:rPr lang="ja-JP" altLang="en-US" sz="1200" dirty="0" smtClean="0"/>
              <a:t>株式会社シャノンでは</a:t>
            </a:r>
            <a:r>
              <a:rPr lang="en-US" altLang="ja-JP" sz="1200" dirty="0" smtClean="0">
                <a:latin typeface="+mn-ea"/>
              </a:rPr>
              <a:t> </a:t>
            </a:r>
            <a:r>
              <a:rPr lang="en-US" altLang="ja-JP" sz="1200" dirty="0">
                <a:latin typeface="+mn-ea"/>
              </a:rPr>
              <a:t>SHANON MARKETING PLATFORM</a:t>
            </a:r>
            <a:r>
              <a:rPr lang="ja-JP" altLang="en-US" sz="1200" dirty="0">
                <a:latin typeface="+mn-ea"/>
              </a:rPr>
              <a:t>（以下</a:t>
            </a:r>
            <a:r>
              <a:rPr lang="en-US" altLang="ja-JP" sz="1200" dirty="0">
                <a:latin typeface="+mn-ea"/>
              </a:rPr>
              <a:t>SMP</a:t>
            </a:r>
            <a:r>
              <a:rPr lang="ja-JP" altLang="en-US" sz="1200" dirty="0">
                <a:latin typeface="+mn-ea"/>
              </a:rPr>
              <a:t>といいます</a:t>
            </a:r>
            <a:r>
              <a:rPr lang="ja-JP" altLang="en-US" sz="1200" dirty="0" smtClean="0">
                <a:latin typeface="+mn-ea"/>
              </a:rPr>
              <a:t>）</a:t>
            </a:r>
            <a:r>
              <a:rPr lang="ja-JP" altLang="en-US" sz="1200" dirty="0" smtClean="0"/>
              <a:t>をご利用になったお客様へ</a:t>
            </a:r>
            <a:endParaRPr lang="en-US" altLang="ja-JP" sz="1200" dirty="0"/>
          </a:p>
          <a:p>
            <a:pPr marL="0" indent="0">
              <a:buNone/>
            </a:pPr>
            <a:r>
              <a:rPr lang="en-US" altLang="ja-JP" sz="1200" dirty="0" smtClean="0"/>
              <a:t>SMP</a:t>
            </a:r>
            <a:r>
              <a:rPr lang="ja-JP" altLang="en-US" sz="1200" dirty="0" smtClean="0"/>
              <a:t>導入後に、お</a:t>
            </a:r>
            <a:r>
              <a:rPr lang="ja-JP" altLang="en-US" sz="1200" dirty="0"/>
              <a:t>客</a:t>
            </a:r>
            <a:r>
              <a:rPr lang="ja-JP" altLang="en-US" sz="1200" dirty="0" smtClean="0"/>
              <a:t>様にアンケートへのご回答をお願いしております。</a:t>
            </a:r>
            <a:endParaRPr lang="en-US" altLang="ja-JP" sz="1200" dirty="0"/>
          </a:p>
          <a:p>
            <a:pPr marL="0" indent="0">
              <a:buNone/>
            </a:pPr>
            <a:r>
              <a:rPr lang="ja-JP" altLang="en-US" sz="1200" dirty="0" smtClean="0"/>
              <a:t>アンケート</a:t>
            </a:r>
            <a:r>
              <a:rPr lang="ja-JP" altLang="en-US" sz="1200" dirty="0"/>
              <a:t>は、プロジェクト</a:t>
            </a:r>
            <a:r>
              <a:rPr lang="ja-JP" altLang="en-US" sz="1200" dirty="0" smtClean="0"/>
              <a:t>体制でお聞き</a:t>
            </a:r>
            <a:r>
              <a:rPr lang="ja-JP" altLang="en-US" sz="1200" dirty="0"/>
              <a:t>いたしました「</a:t>
            </a:r>
            <a:r>
              <a:rPr lang="ja-JP" altLang="en-US" sz="1200" dirty="0" smtClean="0"/>
              <a:t>ご決裁者様」と「</a:t>
            </a:r>
            <a:r>
              <a:rPr lang="zh-CN" altLang="en-US" sz="1200" dirty="0"/>
              <a:t>導入担当者様</a:t>
            </a:r>
            <a:r>
              <a:rPr lang="ja-JP" altLang="en-US" sz="1200" dirty="0" smtClean="0"/>
              <a:t>」へ送らせて頂く予定です。</a:t>
            </a:r>
            <a:endParaRPr lang="en-US" altLang="ja-JP" sz="1200" dirty="0" smtClean="0"/>
          </a:p>
          <a:p>
            <a:pPr marL="0" indent="0">
              <a:buNone/>
            </a:pPr>
            <a:r>
              <a:rPr lang="ja-JP" altLang="en-US" sz="1200" dirty="0" smtClean="0"/>
              <a:t>お手数ですが、問題がないようであれば、以下の情報をお教え</a:t>
            </a:r>
            <a:r>
              <a:rPr lang="ja-JP" altLang="en-US" sz="1200" smtClean="0"/>
              <a:t>頂き、アンケート</a:t>
            </a:r>
            <a:r>
              <a:rPr lang="ja-JP" altLang="en-US" sz="1200" dirty="0" smtClean="0"/>
              <a:t>にお</a:t>
            </a:r>
            <a:r>
              <a:rPr lang="ja-JP" altLang="en-US" sz="1200" dirty="0"/>
              <a:t>答</a:t>
            </a:r>
            <a:r>
              <a:rPr lang="ja-JP" altLang="en-US" sz="1200" dirty="0" smtClean="0"/>
              <a:t>え頂けます様、宜しくお願いいたします。</a:t>
            </a:r>
            <a:endParaRPr lang="en-US" altLang="ja-JP" sz="1200" dirty="0" smtClean="0"/>
          </a:p>
          <a:p>
            <a:pPr marL="271463" indent="0">
              <a:buNone/>
            </a:pPr>
            <a:r>
              <a:rPr lang="ja-JP" altLang="en-US" sz="1200" dirty="0" smtClean="0"/>
              <a:t>・氏名</a:t>
            </a:r>
            <a:endParaRPr lang="en-US" altLang="ja-JP" sz="1200" dirty="0" smtClean="0"/>
          </a:p>
          <a:p>
            <a:pPr marL="271463" indent="0">
              <a:buNone/>
            </a:pPr>
            <a:r>
              <a:rPr lang="ja-JP" altLang="en-US" sz="1200" dirty="0" smtClean="0"/>
              <a:t>・メールアドレス</a:t>
            </a:r>
            <a:endParaRPr lang="en-US" altLang="ja-JP" sz="1200" dirty="0" smtClean="0"/>
          </a:p>
        </p:txBody>
      </p:sp>
      <p:sp>
        <p:nvSpPr>
          <p:cNvPr id="4" name="タイトル 3"/>
          <p:cNvSpPr>
            <a:spLocks noGrp="1"/>
          </p:cNvSpPr>
          <p:nvPr>
            <p:ph type="title"/>
          </p:nvPr>
        </p:nvSpPr>
        <p:spPr/>
        <p:txBody>
          <a:bodyPr/>
          <a:lstStyle/>
          <a:p>
            <a:r>
              <a:rPr lang="ja-JP" altLang="en-US" dirty="0"/>
              <a:t>導入</a:t>
            </a:r>
            <a:r>
              <a:rPr lang="ja-JP" altLang="en-US" dirty="0" smtClean="0"/>
              <a:t>に関する</a:t>
            </a:r>
            <a:r>
              <a:rPr lang="ja-JP" altLang="en-US" dirty="0"/>
              <a:t>アンケート</a:t>
            </a:r>
            <a:r>
              <a:rPr lang="ja-JP" altLang="en-US" dirty="0" smtClean="0"/>
              <a:t>のお</a:t>
            </a:r>
            <a:r>
              <a:rPr lang="ja-JP" altLang="en-US" dirty="0"/>
              <a:t>願</a:t>
            </a:r>
            <a:r>
              <a:rPr lang="ja-JP" altLang="en-US" dirty="0" smtClean="0"/>
              <a:t>い</a:t>
            </a:r>
            <a:endParaRPr kumimoji="1" lang="ja-JP" altLang="en-US" dirty="0"/>
          </a:p>
        </p:txBody>
      </p:sp>
    </p:spTree>
    <p:extLst>
      <p:ext uri="{BB962C8B-B14F-4D97-AF65-F5344CB8AC3E}">
        <p14:creationId xmlns:p14="http://schemas.microsoft.com/office/powerpoint/2010/main" val="603406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mn-ea"/>
                <a:ea typeface="+mn-ea"/>
              </a:rPr>
              <a:pPr>
                <a:defRPr/>
              </a:pPr>
              <a:t>2</a:t>
            </a:fld>
            <a:endParaRPr lang="ja-JP" altLang="en-US" dirty="0">
              <a:solidFill>
                <a:srgbClr val="000000">
                  <a:lumMod val="50000"/>
                  <a:lumOff val="50000"/>
                </a:srgbClr>
              </a:solidFill>
              <a:latin typeface="+mn-ea"/>
              <a:ea typeface="+mn-ea"/>
            </a:endParaRPr>
          </a:p>
        </p:txBody>
      </p:sp>
      <p:sp>
        <p:nvSpPr>
          <p:cNvPr id="3" name="テキスト プレースホルダー 2"/>
          <p:cNvSpPr>
            <a:spLocks noGrp="1"/>
          </p:cNvSpPr>
          <p:nvPr>
            <p:ph type="body" sz="quarter" idx="13"/>
          </p:nvPr>
        </p:nvSpPr>
        <p:spPr>
          <a:xfrm>
            <a:off x="317989" y="795827"/>
            <a:ext cx="8488010" cy="4576637"/>
          </a:xfrm>
        </p:spPr>
        <p:txBody>
          <a:bodyPr/>
          <a:lstStyle/>
          <a:p>
            <a:r>
              <a:rPr lang="ja-JP" altLang="en-US" sz="1800" b="1" dirty="0" smtClean="0">
                <a:latin typeface="+mn-ea"/>
                <a:ea typeface="+mn-ea"/>
              </a:rPr>
              <a:t>プロジェクト関連事項</a:t>
            </a:r>
            <a:endParaRPr lang="en-US" altLang="ja-JP" sz="1800" b="1" dirty="0" smtClean="0">
              <a:latin typeface="+mn-ea"/>
              <a:ea typeface="+mn-ea"/>
            </a:endParaRPr>
          </a:p>
          <a:p>
            <a:pPr lvl="1"/>
            <a:r>
              <a:rPr lang="ja-JP" altLang="en-US" sz="1600" b="1" dirty="0" smtClean="0">
                <a:latin typeface="+mn-ea"/>
                <a:ea typeface="+mn-ea"/>
              </a:rPr>
              <a:t>システム導入の目的</a:t>
            </a:r>
            <a:endParaRPr lang="en-US" altLang="ja-JP" sz="1600" b="1" dirty="0" smtClean="0">
              <a:latin typeface="+mn-ea"/>
              <a:ea typeface="+mn-ea"/>
            </a:endParaRPr>
          </a:p>
          <a:p>
            <a:pPr lvl="1"/>
            <a:r>
              <a:rPr lang="ja-JP" altLang="en-US" sz="1600" b="1" dirty="0" smtClean="0">
                <a:latin typeface="+mn-ea"/>
                <a:ea typeface="+mn-ea"/>
              </a:rPr>
              <a:t>システムの概要</a:t>
            </a:r>
            <a:endParaRPr lang="en-US" altLang="ja-JP" sz="1600" b="1" dirty="0" smtClean="0">
              <a:latin typeface="+mn-ea"/>
              <a:ea typeface="+mn-ea"/>
            </a:endParaRPr>
          </a:p>
          <a:p>
            <a:pPr lvl="1"/>
            <a:r>
              <a:rPr lang="ja-JP" altLang="en-US" sz="1600" b="1" dirty="0" smtClean="0">
                <a:latin typeface="+mn-ea"/>
                <a:ea typeface="+mn-ea"/>
              </a:rPr>
              <a:t>システム導入後の業務フロー</a:t>
            </a:r>
            <a:endParaRPr lang="en-US" altLang="ja-JP" sz="1600" b="1" dirty="0" smtClean="0">
              <a:latin typeface="+mn-ea"/>
              <a:ea typeface="+mn-ea"/>
            </a:endParaRPr>
          </a:p>
          <a:p>
            <a:r>
              <a:rPr lang="ja-JP" altLang="en-US" sz="1800" b="1" dirty="0">
                <a:latin typeface="+mn-ea"/>
                <a:ea typeface="+mn-ea"/>
              </a:rPr>
              <a:t>導入</a:t>
            </a:r>
            <a:r>
              <a:rPr lang="ja-JP" altLang="en-US" sz="1800" b="1" dirty="0" smtClean="0">
                <a:latin typeface="+mn-ea"/>
                <a:ea typeface="+mn-ea"/>
              </a:rPr>
              <a:t>に向けて</a:t>
            </a:r>
            <a:endParaRPr lang="en-US" altLang="ja-JP" sz="1800" b="1" dirty="0" smtClean="0">
              <a:latin typeface="+mn-ea"/>
              <a:ea typeface="+mn-ea"/>
            </a:endParaRPr>
          </a:p>
          <a:p>
            <a:pPr lvl="1"/>
            <a:r>
              <a:rPr lang="ja-JP" altLang="en-US" sz="1600" b="1" dirty="0">
                <a:latin typeface="+mn-ea"/>
                <a:ea typeface="+mn-ea"/>
              </a:rPr>
              <a:t>プロジェクト</a:t>
            </a:r>
            <a:r>
              <a:rPr lang="ja-JP" altLang="en-US" sz="1600" b="1" dirty="0" smtClean="0">
                <a:latin typeface="+mn-ea"/>
                <a:ea typeface="+mn-ea"/>
              </a:rPr>
              <a:t>体制</a:t>
            </a:r>
            <a:endParaRPr lang="en-US" altLang="ja-JP" sz="1600" b="1" dirty="0" smtClean="0">
              <a:latin typeface="+mn-ea"/>
              <a:ea typeface="+mn-ea"/>
            </a:endParaRPr>
          </a:p>
          <a:p>
            <a:pPr lvl="1"/>
            <a:r>
              <a:rPr lang="ja-JP" altLang="en-US" sz="1600" b="1" dirty="0">
                <a:latin typeface="+mn-ea"/>
                <a:ea typeface="+mn-ea"/>
              </a:rPr>
              <a:t>利用機能</a:t>
            </a:r>
            <a:r>
              <a:rPr lang="ja-JP" altLang="en-US" sz="1600" b="1" dirty="0" smtClean="0">
                <a:latin typeface="+mn-ea"/>
                <a:ea typeface="+mn-ea"/>
              </a:rPr>
              <a:t>一覧</a:t>
            </a:r>
            <a:endParaRPr lang="en-US" altLang="ja-JP" sz="1600" b="1" dirty="0" smtClean="0">
              <a:latin typeface="+mn-ea"/>
              <a:ea typeface="+mn-ea"/>
            </a:endParaRPr>
          </a:p>
          <a:p>
            <a:pPr lvl="1"/>
            <a:r>
              <a:rPr lang="ja-JP" altLang="en-US" sz="1600" b="1" dirty="0" smtClean="0">
                <a:latin typeface="+mn-ea"/>
                <a:ea typeface="+mn-ea"/>
              </a:rPr>
              <a:t>成果物</a:t>
            </a:r>
            <a:r>
              <a:rPr lang="ja-JP" altLang="en-US" sz="1600" b="1" dirty="0">
                <a:latin typeface="+mn-ea"/>
                <a:ea typeface="+mn-ea"/>
              </a:rPr>
              <a:t>一覧</a:t>
            </a:r>
            <a:endParaRPr lang="en-US" altLang="ja-JP" sz="1600" b="1" dirty="0" smtClean="0">
              <a:latin typeface="+mn-ea"/>
              <a:ea typeface="+mn-ea"/>
            </a:endParaRPr>
          </a:p>
          <a:p>
            <a:pPr lvl="1"/>
            <a:r>
              <a:rPr lang="ja-JP" altLang="en-US" sz="1600" b="1" dirty="0" smtClean="0">
                <a:latin typeface="+mn-ea"/>
                <a:ea typeface="+mn-ea"/>
              </a:rPr>
              <a:t>導入スケジュール</a:t>
            </a:r>
            <a:endParaRPr lang="en-US" altLang="ja-JP" sz="1600" b="1" dirty="0" smtClean="0">
              <a:latin typeface="+mn-ea"/>
              <a:ea typeface="+mn-ea"/>
            </a:endParaRPr>
          </a:p>
          <a:p>
            <a:r>
              <a:rPr lang="ja-JP" altLang="en-US" sz="1800" b="1" dirty="0" smtClean="0">
                <a:latin typeface="+mn-ea"/>
                <a:ea typeface="+mn-ea"/>
              </a:rPr>
              <a:t>付録</a:t>
            </a:r>
            <a:endParaRPr lang="en-US" altLang="ja-JP" sz="1800" b="1" dirty="0" smtClean="0">
              <a:latin typeface="+mn-ea"/>
              <a:ea typeface="+mn-ea"/>
            </a:endParaRPr>
          </a:p>
          <a:p>
            <a:pPr lvl="1"/>
            <a:r>
              <a:rPr lang="ja-JP" altLang="en-US" sz="1600" b="1" dirty="0" smtClean="0">
                <a:latin typeface="+mn-ea"/>
                <a:ea typeface="+mn-ea"/>
              </a:rPr>
              <a:t>プロジェクト中のコミュニケーションツールについて</a:t>
            </a:r>
            <a:endParaRPr lang="en-US" altLang="ja-JP" sz="1600" b="1" dirty="0" smtClean="0">
              <a:latin typeface="+mn-ea"/>
              <a:ea typeface="+mn-ea"/>
            </a:endParaRPr>
          </a:p>
          <a:p>
            <a:pPr lvl="1"/>
            <a:r>
              <a:rPr lang="ja-JP" altLang="en-US" sz="1600" b="1" dirty="0" smtClean="0">
                <a:latin typeface="+mn-ea"/>
                <a:ea typeface="+mn-ea"/>
              </a:rPr>
              <a:t>重要事項について</a:t>
            </a:r>
            <a:endParaRPr lang="en-US" altLang="ja-JP" sz="1600" b="1" dirty="0" smtClean="0">
              <a:latin typeface="+mn-ea"/>
              <a:ea typeface="+mn-ea"/>
            </a:endParaRPr>
          </a:p>
          <a:p>
            <a:pPr lvl="1"/>
            <a:r>
              <a:rPr lang="en-US" altLang="ja-JP" sz="1600" b="1" dirty="0">
                <a:latin typeface="+mn-ea"/>
              </a:rPr>
              <a:t>Web</a:t>
            </a:r>
            <a:r>
              <a:rPr lang="ja-JP" altLang="en-US" sz="1600" b="1" dirty="0">
                <a:latin typeface="+mn-ea"/>
              </a:rPr>
              <a:t>トラッキング機能利用時のお願い</a:t>
            </a:r>
            <a:r>
              <a:rPr lang="ja-JP" altLang="en-US" sz="1600" b="1" dirty="0" smtClean="0">
                <a:latin typeface="+mn-ea"/>
              </a:rPr>
              <a:t>事項</a:t>
            </a:r>
            <a:endParaRPr lang="en-US" altLang="ja-JP" sz="1600" b="1" dirty="0" smtClean="0">
              <a:latin typeface="+mn-ea"/>
            </a:endParaRPr>
          </a:p>
          <a:p>
            <a:pPr lvl="1"/>
            <a:r>
              <a:rPr lang="ja-JP" altLang="en-US" sz="1600" b="1" dirty="0" smtClean="0">
                <a:latin typeface="+mn-ea"/>
              </a:rPr>
              <a:t>ブラウザ</a:t>
            </a:r>
            <a:r>
              <a:rPr lang="ja-JP" altLang="en-US" sz="1600" b="1" dirty="0">
                <a:latin typeface="+mn-ea"/>
              </a:rPr>
              <a:t>の対応に</a:t>
            </a:r>
            <a:r>
              <a:rPr lang="ja-JP" altLang="en-US" sz="1600" b="1" dirty="0" smtClean="0">
                <a:latin typeface="+mn-ea"/>
              </a:rPr>
              <a:t>ついて</a:t>
            </a:r>
            <a:endParaRPr lang="en-US" altLang="ja-JP" sz="1600" b="1" dirty="0" smtClean="0">
              <a:latin typeface="+mn-ea"/>
            </a:endParaRPr>
          </a:p>
          <a:p>
            <a:pPr lvl="1"/>
            <a:r>
              <a:rPr lang="ja-JP" altLang="en-US" sz="1600" b="1" dirty="0" smtClean="0">
                <a:latin typeface="+mn-ea"/>
              </a:rPr>
              <a:t>導入に関するアンケートのお願い</a:t>
            </a:r>
            <a:endParaRPr lang="en-US" altLang="ja-JP" sz="1600" b="1" dirty="0">
              <a:latin typeface="+mn-ea"/>
            </a:endParaRPr>
          </a:p>
        </p:txBody>
      </p:sp>
      <p:sp>
        <p:nvSpPr>
          <p:cNvPr id="4" name="タイトル 3"/>
          <p:cNvSpPr>
            <a:spLocks noGrp="1"/>
          </p:cNvSpPr>
          <p:nvPr>
            <p:ph type="title"/>
          </p:nvPr>
        </p:nvSpPr>
        <p:spPr/>
        <p:txBody>
          <a:bodyPr/>
          <a:lstStyle/>
          <a:p>
            <a:r>
              <a:rPr kumimoji="1" lang="ja-JP" altLang="en-US" dirty="0" smtClean="0">
                <a:solidFill>
                  <a:schemeClr val="bg1">
                    <a:lumMod val="50000"/>
                  </a:schemeClr>
                </a:solidFill>
                <a:latin typeface="+mn-ea"/>
                <a:ea typeface="+mn-ea"/>
              </a:rPr>
              <a:t>目次</a:t>
            </a:r>
            <a:endParaRPr kumimoji="1" lang="ja-JP" altLang="en-US" dirty="0">
              <a:solidFill>
                <a:schemeClr val="bg1">
                  <a:lumMod val="50000"/>
                </a:schemeClr>
              </a:solidFill>
              <a:latin typeface="+mn-ea"/>
              <a:ea typeface="+mn-ea"/>
            </a:endParaRPr>
          </a:p>
        </p:txBody>
      </p:sp>
    </p:spTree>
    <p:extLst>
      <p:ext uri="{BB962C8B-B14F-4D97-AF65-F5344CB8AC3E}">
        <p14:creationId xmlns:p14="http://schemas.microsoft.com/office/powerpoint/2010/main" val="2071921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452"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rPr>
              <a:pPr>
                <a:defRPr/>
              </a:pPr>
              <a:t>3</a:t>
            </a:fld>
            <a:endParaRPr lang="ja-JP" altLang="en-US" dirty="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3"/>
          <p:cNvSpPr>
            <a:spLocks noGrp="1"/>
          </p:cNvSpPr>
          <p:nvPr>
            <p:ph type="title"/>
          </p:nvPr>
        </p:nvSpPr>
        <p:spPr/>
        <p:txBody>
          <a:bodyPr/>
          <a:lstStyle/>
          <a:p>
            <a:r>
              <a:rPr kumimoji="1" lang="ja-JP" altLang="en-US" dirty="0" smtClean="0"/>
              <a:t>プロジェクト関連事項</a:t>
            </a:r>
            <a:endParaRPr kumimoji="1" lang="ja-JP" altLang="en-US" dirty="0"/>
          </a:p>
        </p:txBody>
      </p:sp>
    </p:spTree>
    <p:extLst>
      <p:ext uri="{BB962C8B-B14F-4D97-AF65-F5344CB8AC3E}">
        <p14:creationId xmlns:p14="http://schemas.microsoft.com/office/powerpoint/2010/main" val="1490356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mn-ea"/>
                <a:ea typeface="+mn-ea"/>
              </a:rPr>
              <a:pPr>
                <a:defRPr/>
              </a:pPr>
              <a:t>4</a:t>
            </a:fld>
            <a:endParaRPr lang="ja-JP" altLang="en-US" dirty="0">
              <a:solidFill>
                <a:srgbClr val="000000">
                  <a:lumMod val="50000"/>
                  <a:lumOff val="50000"/>
                </a:srgbClr>
              </a:solidFill>
              <a:latin typeface="+mn-ea"/>
              <a:ea typeface="+mn-ea"/>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n-ea"/>
                <a:ea typeface="+mn-ea"/>
              </a:rPr>
              <a:t>システム導入の目的</a:t>
            </a:r>
            <a:endParaRPr kumimoji="1" lang="ja-JP" altLang="en-US" dirty="0">
              <a:solidFill>
                <a:schemeClr val="bg1">
                  <a:lumMod val="50000"/>
                </a:schemeClr>
              </a:solidFill>
              <a:latin typeface="+mn-ea"/>
              <a:ea typeface="+mn-ea"/>
            </a:endParaRPr>
          </a:p>
        </p:txBody>
      </p:sp>
      <p:grpSp>
        <p:nvGrpSpPr>
          <p:cNvPr id="14" name="グループ化 13"/>
          <p:cNvGrpSpPr/>
          <p:nvPr/>
        </p:nvGrpSpPr>
        <p:grpSpPr>
          <a:xfrm>
            <a:off x="395536" y="656692"/>
            <a:ext cx="4298950" cy="400110"/>
            <a:chOff x="395536" y="827420"/>
            <a:chExt cx="4298950" cy="400110"/>
          </a:xfrm>
        </p:grpSpPr>
        <p:sp>
          <p:nvSpPr>
            <p:cNvPr id="6" name="Line 14"/>
            <p:cNvSpPr>
              <a:spLocks noChangeShapeType="1"/>
            </p:cNvSpPr>
            <p:nvPr/>
          </p:nvSpPr>
          <p:spPr bwMode="auto">
            <a:xfrm>
              <a:off x="395536" y="1173793"/>
              <a:ext cx="4298950" cy="0"/>
            </a:xfrm>
            <a:prstGeom prst="line">
              <a:avLst/>
            </a:prstGeom>
            <a:solidFill>
              <a:srgbClr val="0E0E30"/>
            </a:solidFill>
            <a:ln w="9525">
              <a:solidFill>
                <a:srgbClr val="0E0E30"/>
              </a:solidFill>
              <a:round/>
              <a:headEnd/>
              <a:tailEnd/>
            </a:ln>
          </p:spPr>
          <p:txBody>
            <a:bodyPr/>
            <a:lstStyle/>
            <a:p>
              <a:pPr>
                <a:defRPr/>
              </a:pPr>
              <a:endParaRPr lang="ja-JP" altLang="en-US" sz="1600" dirty="0">
                <a:latin typeface="+mn-ea"/>
              </a:endParaRPr>
            </a:p>
          </p:txBody>
        </p:sp>
        <p:sp>
          <p:nvSpPr>
            <p:cNvPr id="7" name="正方形/長方形 6"/>
            <p:cNvSpPr/>
            <p:nvPr/>
          </p:nvSpPr>
          <p:spPr bwMode="auto">
            <a:xfrm>
              <a:off x="397123" y="827420"/>
              <a:ext cx="46038" cy="320973"/>
            </a:xfrm>
            <a:prstGeom prst="rect">
              <a:avLst/>
            </a:prstGeom>
            <a:solidFill>
              <a:srgbClr val="0E0E30"/>
            </a:solid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schemeClr val="tx1"/>
                </a:solidFill>
                <a:latin typeface="+mn-ea"/>
              </a:endParaRPr>
            </a:p>
          </p:txBody>
        </p:sp>
        <p:sp>
          <p:nvSpPr>
            <p:cNvPr id="8" name="テキスト ボックス 61"/>
            <p:cNvSpPr txBox="1">
              <a:spLocks noChangeArrowheads="1"/>
            </p:cNvSpPr>
            <p:nvPr/>
          </p:nvSpPr>
          <p:spPr bwMode="auto">
            <a:xfrm flipH="1">
              <a:off x="445716" y="827420"/>
              <a:ext cx="31686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4"/>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5"/>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ja-JP" altLang="en-US" b="1" dirty="0">
                  <a:latin typeface="+mn-ea"/>
                  <a:ea typeface="+mn-ea"/>
                </a:rPr>
                <a:t>目的</a:t>
              </a:r>
              <a:endParaRPr lang="en-US" altLang="ja-JP" b="1" dirty="0" smtClean="0">
                <a:latin typeface="+mn-ea"/>
                <a:ea typeface="+mn-ea"/>
              </a:endParaRPr>
            </a:p>
          </p:txBody>
        </p:sp>
      </p:grpSp>
      <p:sp>
        <p:nvSpPr>
          <p:cNvPr id="9" name="テキスト プレースホルダー 8"/>
          <p:cNvSpPr>
            <a:spLocks noGrp="1"/>
          </p:cNvSpPr>
          <p:nvPr>
            <p:ph type="body" sz="quarter" idx="13"/>
          </p:nvPr>
        </p:nvSpPr>
        <p:spPr>
          <a:xfrm>
            <a:off x="539552" y="1088740"/>
            <a:ext cx="8316924" cy="313932"/>
          </a:xfrm>
        </p:spPr>
        <p:txBody>
          <a:bodyPr/>
          <a:lstStyle/>
          <a:p>
            <a:r>
              <a:rPr lang="ja-JP" altLang="en-US" dirty="0" smtClean="0">
                <a:latin typeface="+mn-ea"/>
                <a:ea typeface="+mn-ea"/>
              </a:rPr>
              <a:t>⇒課題に対する対策をすることによって実現したいこと</a:t>
            </a:r>
            <a:endParaRPr lang="en-US" altLang="ja-JP" dirty="0" smtClean="0">
              <a:latin typeface="+mn-ea"/>
              <a:ea typeface="+mn-ea"/>
            </a:endParaRPr>
          </a:p>
        </p:txBody>
      </p:sp>
      <p:grpSp>
        <p:nvGrpSpPr>
          <p:cNvPr id="5" name="グループ化 4"/>
          <p:cNvGrpSpPr/>
          <p:nvPr/>
        </p:nvGrpSpPr>
        <p:grpSpPr>
          <a:xfrm>
            <a:off x="791580" y="2276465"/>
            <a:ext cx="3217243" cy="369332"/>
            <a:chOff x="985783" y="3573016"/>
            <a:chExt cx="3217243" cy="369332"/>
          </a:xfrm>
        </p:grpSpPr>
        <p:sp>
          <p:nvSpPr>
            <p:cNvPr id="26" name="正方形/長方形 25"/>
            <p:cNvSpPr/>
            <p:nvPr/>
          </p:nvSpPr>
          <p:spPr bwMode="auto">
            <a:xfrm>
              <a:off x="985783" y="3573016"/>
              <a:ext cx="46038" cy="320973"/>
            </a:xfrm>
            <a:prstGeom prst="rect">
              <a:avLst/>
            </a:prstGeom>
            <a:solidFill>
              <a:srgbClr val="0E0E30"/>
            </a:solid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schemeClr val="tx1"/>
                </a:solidFill>
                <a:latin typeface="+mn-ea"/>
              </a:endParaRPr>
            </a:p>
          </p:txBody>
        </p:sp>
        <p:sp>
          <p:nvSpPr>
            <p:cNvPr id="27" name="テキスト ボックス 61"/>
            <p:cNvSpPr txBox="1">
              <a:spLocks noChangeArrowheads="1"/>
            </p:cNvSpPr>
            <p:nvPr/>
          </p:nvSpPr>
          <p:spPr bwMode="auto">
            <a:xfrm flipH="1">
              <a:off x="1034376" y="3573016"/>
              <a:ext cx="3168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4"/>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5"/>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ja-JP" altLang="en-US" sz="1800" b="1" dirty="0" smtClean="0">
                  <a:latin typeface="+mn-ea"/>
                  <a:ea typeface="+mn-ea"/>
                </a:rPr>
                <a:t>現状</a:t>
              </a:r>
              <a:endParaRPr lang="ja-JP" altLang="en-US" sz="1800" b="1" dirty="0">
                <a:latin typeface="+mn-ea"/>
                <a:ea typeface="+mn-ea"/>
              </a:endParaRPr>
            </a:p>
          </p:txBody>
        </p:sp>
      </p:grpSp>
      <p:sp>
        <p:nvSpPr>
          <p:cNvPr id="28" name="テキスト プレースホルダー 8"/>
          <p:cNvSpPr txBox="1">
            <a:spLocks/>
          </p:cNvSpPr>
          <p:nvPr/>
        </p:nvSpPr>
        <p:spPr>
          <a:xfrm>
            <a:off x="791580" y="2636505"/>
            <a:ext cx="7920880" cy="313932"/>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a:buFont typeface="Wingdings" panose="05000000000000000000" pitchFamily="2" charset="2"/>
              <a:buChar char="l"/>
            </a:pPr>
            <a:r>
              <a:rPr lang="ja-JP" altLang="en-US" dirty="0" smtClean="0">
                <a:latin typeface="+mn-ea"/>
                <a:ea typeface="+mn-ea"/>
              </a:rPr>
              <a:t>⇒お客様の現状</a:t>
            </a:r>
            <a:endParaRPr lang="en-US" altLang="ja-JP" dirty="0" smtClean="0">
              <a:latin typeface="+mn-ea"/>
              <a:ea typeface="+mn-ea"/>
            </a:endParaRPr>
          </a:p>
        </p:txBody>
      </p:sp>
      <p:grpSp>
        <p:nvGrpSpPr>
          <p:cNvPr id="10" name="グループ化 9"/>
          <p:cNvGrpSpPr/>
          <p:nvPr/>
        </p:nvGrpSpPr>
        <p:grpSpPr>
          <a:xfrm>
            <a:off x="791580" y="4657606"/>
            <a:ext cx="3217243" cy="369332"/>
            <a:chOff x="984746" y="5049180"/>
            <a:chExt cx="3217243" cy="369332"/>
          </a:xfrm>
        </p:grpSpPr>
        <p:sp>
          <p:nvSpPr>
            <p:cNvPr id="29" name="正方形/長方形 28"/>
            <p:cNvSpPr/>
            <p:nvPr/>
          </p:nvSpPr>
          <p:spPr bwMode="auto">
            <a:xfrm>
              <a:off x="984746" y="5049180"/>
              <a:ext cx="46038" cy="320973"/>
            </a:xfrm>
            <a:prstGeom prst="rect">
              <a:avLst/>
            </a:prstGeom>
            <a:solidFill>
              <a:srgbClr val="0E0E30"/>
            </a:solid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schemeClr val="tx1"/>
                </a:solidFill>
                <a:latin typeface="+mn-ea"/>
              </a:endParaRPr>
            </a:p>
          </p:txBody>
        </p:sp>
        <p:sp>
          <p:nvSpPr>
            <p:cNvPr id="30" name="テキスト ボックス 61"/>
            <p:cNvSpPr txBox="1">
              <a:spLocks noChangeArrowheads="1"/>
            </p:cNvSpPr>
            <p:nvPr/>
          </p:nvSpPr>
          <p:spPr bwMode="auto">
            <a:xfrm flipH="1">
              <a:off x="1033339" y="5049180"/>
              <a:ext cx="3168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4"/>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5"/>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ja-JP" altLang="en-US" sz="1800" b="1" dirty="0" smtClean="0">
                  <a:latin typeface="+mn-ea"/>
                  <a:ea typeface="+mn-ea"/>
                </a:rPr>
                <a:t>解決案</a:t>
              </a:r>
              <a:endParaRPr lang="ja-JP" altLang="en-US" sz="1800" b="1" dirty="0">
                <a:latin typeface="+mn-ea"/>
                <a:ea typeface="+mn-ea"/>
              </a:endParaRPr>
            </a:p>
          </p:txBody>
        </p:sp>
      </p:grpSp>
      <p:sp>
        <p:nvSpPr>
          <p:cNvPr id="31" name="テキスト プレースホルダー 8"/>
          <p:cNvSpPr txBox="1">
            <a:spLocks/>
          </p:cNvSpPr>
          <p:nvPr/>
        </p:nvSpPr>
        <p:spPr>
          <a:xfrm>
            <a:off x="791580" y="5027750"/>
            <a:ext cx="7920880" cy="313932"/>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a:buFont typeface="Wingdings" panose="05000000000000000000" pitchFamily="2" charset="2"/>
              <a:buChar char="l"/>
            </a:pPr>
            <a:r>
              <a:rPr lang="ja-JP" altLang="en-US" dirty="0">
                <a:latin typeface="+mn-ea"/>
                <a:ea typeface="+mn-ea"/>
              </a:rPr>
              <a:t>⇒課題に対する具体的対策＝今回の導入のゴール</a:t>
            </a:r>
            <a:endParaRPr lang="ja-JP" altLang="en-US" b="1" dirty="0">
              <a:latin typeface="+mn-ea"/>
              <a:ea typeface="+mn-ea"/>
            </a:endParaRPr>
          </a:p>
        </p:txBody>
      </p:sp>
      <p:grpSp>
        <p:nvGrpSpPr>
          <p:cNvPr id="17" name="グループ化 16"/>
          <p:cNvGrpSpPr/>
          <p:nvPr/>
        </p:nvGrpSpPr>
        <p:grpSpPr>
          <a:xfrm>
            <a:off x="791580" y="3439104"/>
            <a:ext cx="3217243" cy="369332"/>
            <a:chOff x="985783" y="3573016"/>
            <a:chExt cx="3217243" cy="369332"/>
          </a:xfrm>
        </p:grpSpPr>
        <p:sp>
          <p:nvSpPr>
            <p:cNvPr id="18" name="正方形/長方形 17"/>
            <p:cNvSpPr/>
            <p:nvPr/>
          </p:nvSpPr>
          <p:spPr bwMode="auto">
            <a:xfrm>
              <a:off x="985783" y="3573016"/>
              <a:ext cx="46038" cy="320973"/>
            </a:xfrm>
            <a:prstGeom prst="rect">
              <a:avLst/>
            </a:prstGeom>
            <a:solidFill>
              <a:srgbClr val="0E0E30"/>
            </a:solidFill>
            <a:ln>
              <a:solidFill>
                <a:srgbClr val="0E0E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schemeClr val="tx1"/>
                </a:solidFill>
                <a:latin typeface="+mn-ea"/>
              </a:endParaRPr>
            </a:p>
          </p:txBody>
        </p:sp>
        <p:sp>
          <p:nvSpPr>
            <p:cNvPr id="19" name="テキスト ボックス 61"/>
            <p:cNvSpPr txBox="1">
              <a:spLocks noChangeArrowheads="1"/>
            </p:cNvSpPr>
            <p:nvPr/>
          </p:nvSpPr>
          <p:spPr bwMode="auto">
            <a:xfrm flipH="1">
              <a:off x="1034376" y="3573016"/>
              <a:ext cx="3168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3"/>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4"/>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5"/>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charset="0"/>
                <a:defRPr kumimoji="1" sz="1200">
                  <a:solidFill>
                    <a:schemeClr val="tx1"/>
                  </a:solidFill>
                  <a:latin typeface="HGPｺﾞｼｯｸM" pitchFamily="50" charset="-128"/>
                  <a:ea typeface="HGPｺﾞｼｯｸM" pitchFamily="50" charset="-128"/>
                </a:defRPr>
              </a:lvl5pPr>
              <a:lvl6pPr marL="25146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6pPr>
              <a:lvl7pPr marL="29718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7pPr>
              <a:lvl8pPr marL="34290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8pPr>
              <a:lvl9pPr marL="3886200" indent="-228600" eaLnBrk="0" fontAlgn="base" hangingPunct="0">
                <a:spcBef>
                  <a:spcPct val="20000"/>
                </a:spcBef>
                <a:spcAft>
                  <a:spcPct val="0"/>
                </a:spcAft>
                <a:buFont typeface="Arial"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ja-JP" altLang="en-US" sz="1800" b="1" dirty="0" smtClean="0">
                  <a:latin typeface="+mn-ea"/>
                  <a:ea typeface="+mn-ea"/>
                </a:rPr>
                <a:t>課題</a:t>
              </a:r>
              <a:endParaRPr lang="ja-JP" altLang="en-US" sz="1800" b="1" dirty="0">
                <a:latin typeface="+mn-ea"/>
                <a:ea typeface="+mn-ea"/>
              </a:endParaRPr>
            </a:p>
          </p:txBody>
        </p:sp>
      </p:grpSp>
      <p:sp>
        <p:nvSpPr>
          <p:cNvPr id="20" name="テキスト プレースホルダー 8"/>
          <p:cNvSpPr txBox="1">
            <a:spLocks/>
          </p:cNvSpPr>
          <p:nvPr/>
        </p:nvSpPr>
        <p:spPr>
          <a:xfrm>
            <a:off x="791580" y="3799144"/>
            <a:ext cx="7920880" cy="313932"/>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a:buFont typeface="Wingdings" panose="05000000000000000000" pitchFamily="2" charset="2"/>
              <a:buChar char="l"/>
            </a:pPr>
            <a:r>
              <a:rPr lang="ja-JP" altLang="en-US" dirty="0" smtClean="0">
                <a:latin typeface="+mn-ea"/>
                <a:ea typeface="+mn-ea"/>
              </a:rPr>
              <a:t>⇒</a:t>
            </a:r>
            <a:r>
              <a:rPr lang="ja-JP" altLang="en-US" dirty="0">
                <a:latin typeface="+mn-ea"/>
                <a:ea typeface="+mn-ea"/>
              </a:rPr>
              <a:t>現状が孕んでいるお客様がお金を出してまで解決したい問題</a:t>
            </a:r>
            <a:endParaRPr lang="en-US" altLang="ja-JP" dirty="0" smtClean="0">
              <a:latin typeface="+mn-ea"/>
              <a:ea typeface="+mn-ea"/>
            </a:endParaRPr>
          </a:p>
        </p:txBody>
      </p:sp>
    </p:spTree>
    <p:extLst>
      <p:ext uri="{BB962C8B-B14F-4D97-AF65-F5344CB8AC3E}">
        <p14:creationId xmlns:p14="http://schemas.microsoft.com/office/powerpoint/2010/main" val="154457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8792901"/>
              </p:ext>
            </p:extLst>
          </p:nvPr>
        </p:nvGraphicFramePr>
        <p:xfrm>
          <a:off x="323389" y="1076028"/>
          <a:ext cx="8605095" cy="5485320"/>
        </p:xfrm>
        <a:graphic>
          <a:graphicData uri="http://schemas.openxmlformats.org/drawingml/2006/table">
            <a:tbl>
              <a:tblPr firstCol="1">
                <a:tableStyleId>{BC89EF96-8CEA-46FF-86C4-4CE0E7609802}</a:tableStyleId>
              </a:tblPr>
              <a:tblGrid>
                <a:gridCol w="648211"/>
                <a:gridCol w="7956884"/>
              </a:tblGrid>
              <a:tr h="3757128">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フォーム申込み</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r>
              <a:tr h="1728192">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セミナー来場</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 name="タイトル 3"/>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システムの概要</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プレースホルダー 8"/>
          <p:cNvSpPr>
            <a:spLocks noGrp="1"/>
          </p:cNvSpPr>
          <p:nvPr>
            <p:ph type="body" sz="quarter" idx="13"/>
          </p:nvPr>
        </p:nvSpPr>
        <p:spPr>
          <a:xfrm>
            <a:off x="431540" y="728700"/>
            <a:ext cx="8136904" cy="313932"/>
          </a:xfrm>
        </p:spPr>
        <p:txBody>
          <a:bodyPr/>
          <a:lstStyle/>
          <a:p>
            <a:pPr marL="0" indent="0">
              <a:buNone/>
            </a:pPr>
            <a:r>
              <a:rPr lang="ja-JP" altLang="en-US" b="1" dirty="0" smtClean="0"/>
              <a:t>システムの全体像は下記のとおりです。</a:t>
            </a:r>
            <a:endParaRPr kumimoji="1" lang="ja-JP" altLang="en-US" b="1" dirty="0"/>
          </a:p>
        </p:txBody>
      </p:sp>
      <p:sp>
        <p:nvSpPr>
          <p:cNvPr id="121" name="四角形吹き出し 120"/>
          <p:cNvSpPr/>
          <p:nvPr/>
        </p:nvSpPr>
        <p:spPr>
          <a:xfrm>
            <a:off x="2822734" y="1275706"/>
            <a:ext cx="4275957" cy="3288926"/>
          </a:xfrm>
          <a:prstGeom prst="wedgeRectCallout">
            <a:avLst>
              <a:gd name="adj1" fmla="val 34827"/>
              <a:gd name="adj2" fmla="val 9660"/>
            </a:avLst>
          </a:prstGeom>
          <a:solidFill>
            <a:schemeClr val="bg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スライド番号プレースホルダー 1"/>
          <p:cNvSpPr txBox="1">
            <a:spLocks/>
          </p:cNvSpPr>
          <p:nvPr/>
        </p:nvSpPr>
        <p:spPr>
          <a:xfrm>
            <a:off x="8640000" y="6598800"/>
            <a:ext cx="310297" cy="174420"/>
          </a:xfrm>
          <a:prstGeom prst="rect">
            <a:avLst/>
          </a:prstGeom>
        </p:spPr>
        <p:txBody>
          <a:bodyPr vert="horz" lIns="0" tIns="0" rIns="0" bIns="0" rtlCol="0" anchor="ctr" anchorCtr="1"/>
          <a:lstStyle>
            <a:defPPr>
              <a:defRPr lang="ja-JP"/>
            </a:defPPr>
            <a:lvl1pPr marL="0" algn="r" defTabSz="914400" rtl="0" eaLnBrk="1" fontAlgn="auto" latinLnBrk="0" hangingPunct="1">
              <a:spcBef>
                <a:spcPts val="0"/>
              </a:spcBef>
              <a:spcAft>
                <a:spcPts val="0"/>
              </a:spcAft>
              <a:defRPr kumimoji="1" sz="1050" kern="1200">
                <a:solidFill>
                  <a:schemeClr val="tx1">
                    <a:lumMod val="50000"/>
                    <a:lumOff val="50000"/>
                  </a:schemeClr>
                </a:solidFill>
                <a:latin typeface="Meiryo UI" pitchFamily="50" charset="-128"/>
                <a:ea typeface="Meiryo UI" pitchFamily="50" charset="-128"/>
                <a:cs typeface="Meiryo UI"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73FBB748-C34D-4D0F-BA18-1FFBF9F7602E}" type="slidenum">
              <a:rPr lang="ja-JP" altLang="en-US" smtClean="0">
                <a:solidFill>
                  <a:srgbClr val="000000">
                    <a:lumMod val="50000"/>
                    <a:lumOff val="50000"/>
                  </a:srgbClr>
                </a:solidFill>
              </a:rPr>
              <a:pPr>
                <a:defRPr/>
              </a:pPr>
              <a:t>5</a:t>
            </a:fld>
            <a:endParaRPr lang="ja-JP" altLang="en-US" dirty="0">
              <a:solidFill>
                <a:srgbClr val="000000">
                  <a:lumMod val="50000"/>
                  <a:lumOff val="50000"/>
                </a:srgbClr>
              </a:solidFill>
            </a:endParaRPr>
          </a:p>
        </p:txBody>
      </p:sp>
      <p:pic>
        <p:nvPicPr>
          <p:cNvPr id="123" name="図 12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78836" y="1374489"/>
            <a:ext cx="1282044" cy="139450"/>
          </a:xfrm>
          <a:prstGeom prst="rect">
            <a:avLst/>
          </a:prstGeom>
        </p:spPr>
      </p:pic>
      <p:grpSp>
        <p:nvGrpSpPr>
          <p:cNvPr id="233" name="グループ化 232"/>
          <p:cNvGrpSpPr/>
          <p:nvPr/>
        </p:nvGrpSpPr>
        <p:grpSpPr>
          <a:xfrm>
            <a:off x="1732491" y="1781084"/>
            <a:ext cx="4717409" cy="811443"/>
            <a:chOff x="112999" y="1552973"/>
            <a:chExt cx="4717409" cy="811443"/>
          </a:xfrm>
        </p:grpSpPr>
        <p:sp>
          <p:nvSpPr>
            <p:cNvPr id="126" name="正方形/長方形 125"/>
            <p:cNvSpPr/>
            <p:nvPr/>
          </p:nvSpPr>
          <p:spPr>
            <a:xfrm>
              <a:off x="1543091" y="1552973"/>
              <a:ext cx="2741777" cy="811443"/>
            </a:xfrm>
            <a:prstGeom prst="rect">
              <a:avLst/>
            </a:prstGeom>
            <a:solidFill>
              <a:schemeClr val="bg2">
                <a:lumMod val="9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お問い合わせフォーム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正方形/長方形 126"/>
            <p:cNvSpPr/>
            <p:nvPr/>
          </p:nvSpPr>
          <p:spPr>
            <a:xfrm>
              <a:off x="1757544" y="1797105"/>
              <a:ext cx="684076"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正方形/長方形 127"/>
            <p:cNvSpPr/>
            <p:nvPr/>
          </p:nvSpPr>
          <p:spPr>
            <a:xfrm>
              <a:off x="2594637" y="1797105"/>
              <a:ext cx="684076"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p:cNvSpPr/>
            <p:nvPr/>
          </p:nvSpPr>
          <p:spPr>
            <a:xfrm>
              <a:off x="3428806" y="1797105"/>
              <a:ext cx="678723"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完了</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p:cNvSpPr/>
            <p:nvPr/>
          </p:nvSpPr>
          <p:spPr>
            <a:xfrm>
              <a:off x="1759325" y="2123042"/>
              <a:ext cx="2354750" cy="164926"/>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トラッキング</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3" name="曲線コネクタ 132"/>
            <p:cNvCxnSpPr>
              <a:stCxn id="129" idx="3"/>
              <a:endCxn id="194" idx="1"/>
            </p:cNvCxnSpPr>
            <p:nvPr/>
          </p:nvCxnSpPr>
          <p:spPr>
            <a:xfrm>
              <a:off x="4107529" y="1938667"/>
              <a:ext cx="722879" cy="383887"/>
            </a:xfrm>
            <a:prstGeom prst="curvedConnector2">
              <a:avLst/>
            </a:prstGeom>
            <a:ln>
              <a:prstDash val="solid"/>
              <a:tailEnd type="arrow"/>
            </a:ln>
          </p:spPr>
          <p:style>
            <a:lnRef idx="3">
              <a:schemeClr val="dk1"/>
            </a:lnRef>
            <a:fillRef idx="0">
              <a:schemeClr val="dk1"/>
            </a:fillRef>
            <a:effectRef idx="2">
              <a:schemeClr val="dk1"/>
            </a:effectRef>
            <a:fontRef idx="minor">
              <a:schemeClr val="tx1"/>
            </a:fontRef>
          </p:style>
        </p:cxnSp>
        <p:cxnSp>
          <p:nvCxnSpPr>
            <p:cNvPr id="136" name="直線矢印コネクタ 135"/>
            <p:cNvCxnSpPr>
              <a:stCxn id="127" idx="3"/>
              <a:endCxn id="128" idx="1"/>
            </p:cNvCxnSpPr>
            <p:nvPr/>
          </p:nvCxnSpPr>
          <p:spPr>
            <a:xfrm>
              <a:off x="2441620" y="1938667"/>
              <a:ext cx="15301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7" name="直線矢印コネクタ 136"/>
            <p:cNvCxnSpPr>
              <a:stCxn id="128" idx="3"/>
              <a:endCxn id="129" idx="1"/>
            </p:cNvCxnSpPr>
            <p:nvPr/>
          </p:nvCxnSpPr>
          <p:spPr>
            <a:xfrm>
              <a:off x="3278713" y="1938667"/>
              <a:ext cx="15009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7" name="直線矢印コネクタ 146"/>
            <p:cNvCxnSpPr>
              <a:stCxn id="124" idx="3"/>
              <a:endCxn id="127" idx="1"/>
            </p:cNvCxnSpPr>
            <p:nvPr/>
          </p:nvCxnSpPr>
          <p:spPr>
            <a:xfrm flipV="1">
              <a:off x="112999" y="1938667"/>
              <a:ext cx="1644545" cy="38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58" name="テキスト ボックス 157"/>
            <p:cNvSpPr txBox="1"/>
            <p:nvPr/>
          </p:nvSpPr>
          <p:spPr>
            <a:xfrm>
              <a:off x="684257" y="1986082"/>
              <a:ext cx="576063"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申込</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4" name="円柱 193"/>
          <p:cNvSpPr/>
          <p:nvPr/>
        </p:nvSpPr>
        <p:spPr>
          <a:xfrm>
            <a:off x="6035853" y="2550665"/>
            <a:ext cx="828093" cy="72463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DB</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7" name="テキスト ボックス 246"/>
          <p:cNvSpPr txBox="1"/>
          <p:nvPr/>
        </p:nvSpPr>
        <p:spPr>
          <a:xfrm>
            <a:off x="1855252" y="1829143"/>
            <a:ext cx="1196797" cy="246221"/>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申込完了メール</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1" name="グループ化 250"/>
          <p:cNvGrpSpPr/>
          <p:nvPr/>
        </p:nvGrpSpPr>
        <p:grpSpPr>
          <a:xfrm>
            <a:off x="1261580" y="1886102"/>
            <a:ext cx="608633" cy="805811"/>
            <a:chOff x="1745290" y="1874026"/>
            <a:chExt cx="608633" cy="805811"/>
          </a:xfrm>
        </p:grpSpPr>
        <p:pic>
          <p:nvPicPr>
            <p:cNvPr id="124" name="Picture 3" descr="C:\Users\t.kato\AppData\Local\Microsoft\Windows\Temporary Internet Files\Content.IE5\DP9FQ1SK\MC90043262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290" y="1874026"/>
              <a:ext cx="580151" cy="56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8" name="テキスト ボックス 247"/>
            <p:cNvSpPr txBox="1"/>
            <p:nvPr/>
          </p:nvSpPr>
          <p:spPr>
            <a:xfrm>
              <a:off x="1777860" y="2433616"/>
              <a:ext cx="576063"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リード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317" name="曲線コネクタ 316"/>
          <p:cNvCxnSpPr>
            <a:stCxn id="194" idx="1"/>
            <a:endCxn id="124" idx="0"/>
          </p:cNvCxnSpPr>
          <p:nvPr/>
        </p:nvCxnSpPr>
        <p:spPr>
          <a:xfrm rot="16200000" flipV="1">
            <a:off x="3668497" y="-230738"/>
            <a:ext cx="664563" cy="4898244"/>
          </a:xfrm>
          <a:prstGeom prst="curvedConnector3">
            <a:avLst>
              <a:gd name="adj1" fmla="val 134399"/>
            </a:avLst>
          </a:prstGeom>
          <a:ln>
            <a:prstDash val="sysDot"/>
            <a:tailEnd type="arrow"/>
          </a:ln>
        </p:spPr>
        <p:style>
          <a:lnRef idx="3">
            <a:schemeClr val="dk1"/>
          </a:lnRef>
          <a:fillRef idx="0">
            <a:schemeClr val="dk1"/>
          </a:fillRef>
          <a:effectRef idx="2">
            <a:schemeClr val="dk1"/>
          </a:effectRef>
          <a:fontRef idx="minor">
            <a:schemeClr val="tx1"/>
          </a:fontRef>
        </p:style>
      </p:cxnSp>
      <p:pic>
        <p:nvPicPr>
          <p:cNvPr id="320" name="図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08576" y="1584325"/>
            <a:ext cx="352644" cy="24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3" name="テキスト ボックス 332"/>
          <p:cNvSpPr txBox="1"/>
          <p:nvPr/>
        </p:nvSpPr>
        <p:spPr>
          <a:xfrm>
            <a:off x="2024772" y="4390065"/>
            <a:ext cx="1226131" cy="400110"/>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申込完了メール</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受講票</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URL</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付き</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8" name="正方形/長方形 347"/>
          <p:cNvSpPr/>
          <p:nvPr/>
        </p:nvSpPr>
        <p:spPr>
          <a:xfrm>
            <a:off x="2024772" y="1344566"/>
            <a:ext cx="830982" cy="198394"/>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自動返信メール</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5" name="グループ化 294"/>
          <p:cNvGrpSpPr/>
          <p:nvPr/>
        </p:nvGrpSpPr>
        <p:grpSpPr>
          <a:xfrm>
            <a:off x="3143164" y="3238464"/>
            <a:ext cx="2741777" cy="811443"/>
            <a:chOff x="1547664" y="3193621"/>
            <a:chExt cx="2741777" cy="811443"/>
          </a:xfrm>
        </p:grpSpPr>
        <p:sp>
          <p:nvSpPr>
            <p:cNvPr id="91" name="正方形/長方形 90"/>
            <p:cNvSpPr/>
            <p:nvPr/>
          </p:nvSpPr>
          <p:spPr>
            <a:xfrm>
              <a:off x="1547664" y="3193621"/>
              <a:ext cx="2741777" cy="811443"/>
            </a:xfrm>
            <a:prstGeom prst="rect">
              <a:avLst/>
            </a:prstGeom>
            <a:solidFill>
              <a:schemeClr val="bg2">
                <a:lumMod val="9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セミナー申込みフォーム、デモ申込みフォーム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4" name="グループ化 293"/>
            <p:cNvGrpSpPr/>
            <p:nvPr/>
          </p:nvGrpSpPr>
          <p:grpSpPr>
            <a:xfrm>
              <a:off x="1783421" y="3421209"/>
              <a:ext cx="2356531" cy="490863"/>
              <a:chOff x="1783421" y="3421209"/>
              <a:chExt cx="2356531" cy="490863"/>
            </a:xfrm>
          </p:grpSpPr>
          <p:sp>
            <p:nvSpPr>
              <p:cNvPr id="92" name="正方形/長方形 91"/>
              <p:cNvSpPr/>
              <p:nvPr/>
            </p:nvSpPr>
            <p:spPr>
              <a:xfrm>
                <a:off x="1783421" y="3421209"/>
                <a:ext cx="684076"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2620514" y="3421209"/>
                <a:ext cx="684076"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正方形/長方形 93"/>
              <p:cNvSpPr/>
              <p:nvPr/>
            </p:nvSpPr>
            <p:spPr>
              <a:xfrm>
                <a:off x="3454683" y="3421209"/>
                <a:ext cx="678723" cy="2831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完了</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画面</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1785202" y="3747146"/>
                <a:ext cx="2354750" cy="164926"/>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トラッキング</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7" name="直線矢印コネクタ 96"/>
              <p:cNvCxnSpPr>
                <a:stCxn id="92" idx="3"/>
                <a:endCxn id="93" idx="1"/>
              </p:cNvCxnSpPr>
              <p:nvPr/>
            </p:nvCxnSpPr>
            <p:spPr>
              <a:xfrm>
                <a:off x="2467497" y="3562771"/>
                <a:ext cx="15301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8" name="直線矢印コネクタ 97"/>
              <p:cNvCxnSpPr>
                <a:stCxn id="93" idx="3"/>
                <a:endCxn id="94" idx="1"/>
              </p:cNvCxnSpPr>
              <p:nvPr/>
            </p:nvCxnSpPr>
            <p:spPr>
              <a:xfrm>
                <a:off x="3304590" y="3562771"/>
                <a:ext cx="15009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cxnSp>
        <p:nvCxnSpPr>
          <p:cNvPr id="99" name="直線矢印コネクタ 98"/>
          <p:cNvCxnSpPr>
            <a:stCxn id="101" idx="3"/>
            <a:endCxn id="92" idx="1"/>
          </p:cNvCxnSpPr>
          <p:nvPr/>
        </p:nvCxnSpPr>
        <p:spPr>
          <a:xfrm>
            <a:off x="1874301" y="3605738"/>
            <a:ext cx="1504620" cy="18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0" name="テキスト ボックス 99"/>
          <p:cNvSpPr txBox="1"/>
          <p:nvPr/>
        </p:nvSpPr>
        <p:spPr>
          <a:xfrm>
            <a:off x="2349806" y="3327939"/>
            <a:ext cx="576063" cy="246221"/>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申込</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8" name="曲線コネクタ 107"/>
          <p:cNvCxnSpPr>
            <a:stCxn id="121" idx="4"/>
            <a:endCxn id="111" idx="2"/>
          </p:cNvCxnSpPr>
          <p:nvPr/>
        </p:nvCxnSpPr>
        <p:spPr>
          <a:xfrm rot="5400000">
            <a:off x="3611252" y="1241377"/>
            <a:ext cx="842146" cy="4835150"/>
          </a:xfrm>
          <a:prstGeom prst="curvedConnector3">
            <a:avLst>
              <a:gd name="adj1" fmla="val 145712"/>
            </a:avLst>
          </a:prstGeom>
          <a:ln>
            <a:prstDash val="sysDot"/>
            <a:tailEnd type="arrow"/>
          </a:ln>
        </p:spPr>
        <p:style>
          <a:lnRef idx="3">
            <a:schemeClr val="dk1"/>
          </a:lnRef>
          <a:fillRef idx="0">
            <a:schemeClr val="dk1"/>
          </a:fillRef>
          <a:effectRef idx="2">
            <a:schemeClr val="dk1"/>
          </a:effectRef>
          <a:fontRef idx="minor">
            <a:schemeClr val="tx1"/>
          </a:fontRef>
        </p:style>
      </p:cxnSp>
      <p:grpSp>
        <p:nvGrpSpPr>
          <p:cNvPr id="252" name="グループ化 251"/>
          <p:cNvGrpSpPr/>
          <p:nvPr/>
        </p:nvGrpSpPr>
        <p:grpSpPr>
          <a:xfrm>
            <a:off x="1294150" y="3321222"/>
            <a:ext cx="608631" cy="758803"/>
            <a:chOff x="1745291" y="3321222"/>
            <a:chExt cx="608631" cy="758803"/>
          </a:xfrm>
        </p:grpSpPr>
        <p:pic>
          <p:nvPicPr>
            <p:cNvPr id="101" name="Picture 3" descr="C:\Users\t.kato\AppData\Local\Microsoft\Windows\Temporary Internet Files\Content.IE5\DP9FQ1SK\MC90043262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291" y="3321222"/>
              <a:ext cx="580151" cy="56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 name="テキスト ボックス 110"/>
            <p:cNvSpPr txBox="1"/>
            <p:nvPr/>
          </p:nvSpPr>
          <p:spPr>
            <a:xfrm>
              <a:off x="1777859" y="3833804"/>
              <a:ext cx="576063"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リード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15" name="図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66816" y="4191915"/>
            <a:ext cx="352644" cy="24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正方形/長方形 115"/>
          <p:cNvSpPr/>
          <p:nvPr/>
        </p:nvSpPr>
        <p:spPr>
          <a:xfrm>
            <a:off x="2048830" y="3936730"/>
            <a:ext cx="830982" cy="198394"/>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自動返信メール</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9" name="角丸四角形 268"/>
          <p:cNvSpPr/>
          <p:nvPr/>
        </p:nvSpPr>
        <p:spPr>
          <a:xfrm>
            <a:off x="2007134" y="2218238"/>
            <a:ext cx="312397" cy="24413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角丸四角形 133"/>
          <p:cNvSpPr/>
          <p:nvPr/>
        </p:nvSpPr>
        <p:spPr>
          <a:xfrm>
            <a:off x="1841731" y="1584325"/>
            <a:ext cx="312397" cy="25058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2" name="グループ化 241"/>
          <p:cNvGrpSpPr/>
          <p:nvPr/>
        </p:nvGrpSpPr>
        <p:grpSpPr>
          <a:xfrm>
            <a:off x="6449900" y="1671811"/>
            <a:ext cx="2410852" cy="965101"/>
            <a:chOff x="6449900" y="1546517"/>
            <a:chExt cx="2410852" cy="965101"/>
          </a:xfrm>
        </p:grpSpPr>
        <p:sp>
          <p:nvSpPr>
            <p:cNvPr id="170" name="テキスト ボックス 169"/>
            <p:cNvSpPr txBox="1"/>
            <p:nvPr/>
          </p:nvSpPr>
          <p:spPr>
            <a:xfrm>
              <a:off x="7662955" y="2265397"/>
              <a:ext cx="1197797" cy="246221"/>
            </a:xfrm>
            <a:prstGeom prst="rect">
              <a:avLst/>
            </a:prstGeom>
            <a:noFill/>
          </p:spPr>
          <p:txBody>
            <a:bodyPr wrap="square" rtlCol="0">
              <a:spAutoFit/>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管理者</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84" name="Picture 4" descr="C:\Users\t.kato\AppData\Local\Microsoft\Windows\Temporary Internet Files\Content.IE5\JQQMNNE7\MC9004339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a:xfrm flipH="1">
              <a:off x="8028137" y="1552973"/>
              <a:ext cx="681069" cy="729145"/>
            </a:xfrm>
            <a:prstGeom prst="rect">
              <a:avLst/>
            </a:prstGeom>
          </p:spPr>
        </p:pic>
        <p:sp>
          <p:nvSpPr>
            <p:cNvPr id="288" name="テキスト ボックス 287"/>
            <p:cNvSpPr txBox="1"/>
            <p:nvPr/>
          </p:nvSpPr>
          <p:spPr>
            <a:xfrm>
              <a:off x="6831339" y="2040604"/>
              <a:ext cx="1196797" cy="246221"/>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申込完了メール</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03" name="曲線コネクタ 302"/>
            <p:cNvCxnSpPr>
              <a:stCxn id="194" idx="1"/>
              <a:endCxn id="284" idx="3"/>
            </p:cNvCxnSpPr>
            <p:nvPr/>
          </p:nvCxnSpPr>
          <p:spPr>
            <a:xfrm rot="5400000" flipH="1" flipV="1">
              <a:off x="6985106" y="1382341"/>
              <a:ext cx="507825" cy="1578237"/>
            </a:xfrm>
            <a:prstGeom prst="curvedConnector2">
              <a:avLst/>
            </a:prstGeom>
            <a:ln>
              <a:prstDash val="sysDot"/>
              <a:tailEnd type="arrow"/>
            </a:ln>
          </p:spPr>
          <p:style>
            <a:lnRef idx="3">
              <a:schemeClr val="dk1"/>
            </a:lnRef>
            <a:fillRef idx="0">
              <a:schemeClr val="dk1"/>
            </a:fillRef>
            <a:effectRef idx="2">
              <a:schemeClr val="dk1"/>
            </a:effectRef>
            <a:fontRef idx="minor">
              <a:schemeClr val="tx1"/>
            </a:fontRef>
          </p:style>
        </p:cxnSp>
        <p:sp>
          <p:nvSpPr>
            <p:cNvPr id="287" name="正方形/長方形 286"/>
            <p:cNvSpPr/>
            <p:nvPr/>
          </p:nvSpPr>
          <p:spPr>
            <a:xfrm>
              <a:off x="7048736" y="1546517"/>
              <a:ext cx="830982" cy="198394"/>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自動返信メール</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07" name="図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88143" y="1813903"/>
              <a:ext cx="352644" cy="24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 name="角丸四角形 134"/>
            <p:cNvSpPr/>
            <p:nvPr/>
          </p:nvSpPr>
          <p:spPr>
            <a:xfrm>
              <a:off x="6926621" y="1774628"/>
              <a:ext cx="312397" cy="25058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0" name="角丸四角形 269"/>
          <p:cNvSpPr/>
          <p:nvPr/>
        </p:nvSpPr>
        <p:spPr>
          <a:xfrm>
            <a:off x="7210075" y="1198267"/>
            <a:ext cx="1654279" cy="35852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その後、電話やメール等でのアクションを想定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角丸四角形 137"/>
          <p:cNvSpPr/>
          <p:nvPr/>
        </p:nvSpPr>
        <p:spPr>
          <a:xfrm>
            <a:off x="2007134" y="3321123"/>
            <a:ext cx="312397" cy="24413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角丸四角形 138"/>
          <p:cNvSpPr/>
          <p:nvPr/>
        </p:nvSpPr>
        <p:spPr>
          <a:xfrm>
            <a:off x="1876190" y="4267999"/>
            <a:ext cx="312397" cy="24413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6" name="グループ化 245"/>
          <p:cNvGrpSpPr/>
          <p:nvPr/>
        </p:nvGrpSpPr>
        <p:grpSpPr>
          <a:xfrm>
            <a:off x="1079612" y="5231156"/>
            <a:ext cx="1187204" cy="934148"/>
            <a:chOff x="1079612" y="5231156"/>
            <a:chExt cx="1187204" cy="934148"/>
          </a:xfrm>
        </p:grpSpPr>
        <p:sp>
          <p:nvSpPr>
            <p:cNvPr id="268" name="フローチャート : せん孔テープ 267"/>
            <p:cNvSpPr/>
            <p:nvPr/>
          </p:nvSpPr>
          <p:spPr>
            <a:xfrm>
              <a:off x="1732491" y="5339489"/>
              <a:ext cx="476085" cy="402673"/>
            </a:xfrm>
            <a:prstGeom prst="flowChartPunchedTape">
              <a:avLst/>
            </a:prstGeom>
            <a:solidFill>
              <a:schemeClr val="accent6">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受講票</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角丸四角形 141"/>
            <p:cNvSpPr/>
            <p:nvPr/>
          </p:nvSpPr>
          <p:spPr>
            <a:xfrm>
              <a:off x="1384130" y="5231156"/>
              <a:ext cx="312397" cy="24413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テキスト ボックス 142"/>
            <p:cNvSpPr txBox="1"/>
            <p:nvPr/>
          </p:nvSpPr>
          <p:spPr>
            <a:xfrm>
              <a:off x="1079612" y="5765194"/>
              <a:ext cx="1187204" cy="400110"/>
            </a:xfrm>
            <a:prstGeom prst="rect">
              <a:avLst/>
            </a:prstGeom>
            <a:noFill/>
          </p:spPr>
          <p:txBody>
            <a:bodyPr wrap="square" rtlCol="0">
              <a:spAutoFit/>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受講票持参の上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当日来場</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48" name="直線矢印コネクタ 147"/>
          <p:cNvCxnSpPr>
            <a:stCxn id="145" idx="3"/>
            <a:endCxn id="153" idx="3"/>
          </p:cNvCxnSpPr>
          <p:nvPr/>
        </p:nvCxnSpPr>
        <p:spPr>
          <a:xfrm flipV="1">
            <a:off x="2777657" y="5649395"/>
            <a:ext cx="689101" cy="247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9" name="テキスト ボックス 148"/>
          <p:cNvSpPr txBox="1"/>
          <p:nvPr/>
        </p:nvSpPr>
        <p:spPr>
          <a:xfrm>
            <a:off x="2716819" y="5378855"/>
            <a:ext cx="749939" cy="246221"/>
          </a:xfrm>
          <a:prstGeom prst="rect">
            <a:avLst/>
          </a:prstGeom>
          <a:noFill/>
        </p:spPr>
        <p:txBody>
          <a:bodyPr wrap="square" rtlCol="0">
            <a:spAutoFit/>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来場受付</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0" name="グループ化 249"/>
          <p:cNvGrpSpPr/>
          <p:nvPr/>
        </p:nvGrpSpPr>
        <p:grpSpPr>
          <a:xfrm>
            <a:off x="2197506" y="5367350"/>
            <a:ext cx="580151" cy="755150"/>
            <a:chOff x="2197506" y="5381417"/>
            <a:chExt cx="580151" cy="755150"/>
          </a:xfrm>
        </p:grpSpPr>
        <p:pic>
          <p:nvPicPr>
            <p:cNvPr id="145" name="Picture 3" descr="C:\Users\t.kato\AppData\Local\Microsoft\Windows\Temporary Internet Files\Content.IE5\DP9FQ1SK\MC90043262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7506" y="5381417"/>
              <a:ext cx="580151" cy="56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 name="テキスト ボックス 150"/>
            <p:cNvSpPr txBox="1"/>
            <p:nvPr/>
          </p:nvSpPr>
          <p:spPr>
            <a:xfrm>
              <a:off x="2201594" y="5890346"/>
              <a:ext cx="576063"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リード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89" name="グループ化 288"/>
          <p:cNvGrpSpPr/>
          <p:nvPr/>
        </p:nvGrpSpPr>
        <p:grpSpPr>
          <a:xfrm>
            <a:off x="4092926" y="5013176"/>
            <a:ext cx="1420790" cy="1385295"/>
            <a:chOff x="3141505" y="4868341"/>
            <a:chExt cx="1420790" cy="1540230"/>
          </a:xfrm>
        </p:grpSpPr>
        <p:grpSp>
          <p:nvGrpSpPr>
            <p:cNvPr id="277" name="グループ化 276"/>
            <p:cNvGrpSpPr/>
            <p:nvPr/>
          </p:nvGrpSpPr>
          <p:grpSpPr>
            <a:xfrm>
              <a:off x="3141505" y="4868341"/>
              <a:ext cx="1420790" cy="1540230"/>
              <a:chOff x="1711050" y="4800005"/>
              <a:chExt cx="1420790" cy="1540230"/>
            </a:xfrm>
          </p:grpSpPr>
          <p:sp>
            <p:nvSpPr>
              <p:cNvPr id="131" name="四角形吹き出し 130"/>
              <p:cNvSpPr/>
              <p:nvPr/>
            </p:nvSpPr>
            <p:spPr>
              <a:xfrm>
                <a:off x="1711050" y="4800005"/>
                <a:ext cx="1420790" cy="1540230"/>
              </a:xfrm>
              <a:prstGeom prst="wedgeRectCallout">
                <a:avLst>
                  <a:gd name="adj1" fmla="val 34827"/>
                  <a:gd name="adj2" fmla="val 9660"/>
                </a:avLst>
              </a:prstGeom>
              <a:solidFill>
                <a:schemeClr val="bg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pic>
            <p:nvPicPr>
              <p:cNvPr id="144" name="図 14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61154" y="4877398"/>
                <a:ext cx="1282044" cy="139450"/>
              </a:xfrm>
              <a:prstGeom prst="rect">
                <a:avLst/>
              </a:prstGeom>
            </p:spPr>
          </p:pic>
        </p:grpSp>
        <p:sp>
          <p:nvSpPr>
            <p:cNvPr id="152" name="円柱 151"/>
            <p:cNvSpPr/>
            <p:nvPr/>
          </p:nvSpPr>
          <p:spPr>
            <a:xfrm>
              <a:off x="3275856" y="5323448"/>
              <a:ext cx="1182055" cy="8640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DB</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53" name="Picture 4" descr="C:\Users\t.kato\AppData\Local\Microsoft\Windows\Temporary Internet Files\Content.IE5\JQQMNNE7\MC9004339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a:xfrm flipH="1">
            <a:off x="3466758" y="5284822"/>
            <a:ext cx="681069" cy="729145"/>
          </a:xfrm>
          <a:prstGeom prst="rect">
            <a:avLst/>
          </a:prstGeom>
        </p:spPr>
      </p:pic>
      <p:sp>
        <p:nvSpPr>
          <p:cNvPr id="159" name="テキスト ボックス 158"/>
          <p:cNvSpPr txBox="1"/>
          <p:nvPr/>
        </p:nvSpPr>
        <p:spPr>
          <a:xfrm>
            <a:off x="3158179" y="6004676"/>
            <a:ext cx="1197797" cy="246221"/>
          </a:xfrm>
          <a:prstGeom prst="rect">
            <a:avLst/>
          </a:prstGeom>
          <a:noFill/>
        </p:spPr>
        <p:txBody>
          <a:bodyPr wrap="square" rtlCol="0">
            <a:spAutoFit/>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管理者</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角丸四角形 161"/>
          <p:cNvSpPr/>
          <p:nvPr/>
        </p:nvSpPr>
        <p:spPr>
          <a:xfrm>
            <a:off x="3438710" y="5242785"/>
            <a:ext cx="312397" cy="24413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1" name="正方形/長方形 290"/>
          <p:cNvSpPr/>
          <p:nvPr/>
        </p:nvSpPr>
        <p:spPr>
          <a:xfrm>
            <a:off x="5605094" y="5058933"/>
            <a:ext cx="3030040" cy="1371984"/>
          </a:xfrm>
          <a:prstGeom prst="rect">
            <a:avLst/>
          </a:prstGeom>
          <a:solidFill>
            <a:srgbClr val="F7F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来場認証方法は、以下を想定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・バーコードリーダーで読み取り、リアルタイム来場</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認証を実施（端末については、別途ご相談）</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・リードリストを用意し、受付時に</a:t>
            </a:r>
            <a:r>
              <a:rPr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を付けて対応し、後に</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SMP</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に来場フラグを付ける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9" name="グループ化 238"/>
          <p:cNvGrpSpPr/>
          <p:nvPr/>
        </p:nvGrpSpPr>
        <p:grpSpPr>
          <a:xfrm>
            <a:off x="6449900" y="3275297"/>
            <a:ext cx="2459269" cy="1024570"/>
            <a:chOff x="6459021" y="2975345"/>
            <a:chExt cx="2459269" cy="1024570"/>
          </a:xfrm>
        </p:grpSpPr>
        <p:pic>
          <p:nvPicPr>
            <p:cNvPr id="297" name="Picture 4" descr="C:\Users\t.kato\AppData\Local\Microsoft\Windows\Temporary Internet Files\Content.IE5\JQQMNNE7\MC9004339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a:xfrm flipH="1">
              <a:off x="7963186" y="3024812"/>
              <a:ext cx="681069" cy="729145"/>
            </a:xfrm>
            <a:prstGeom prst="rect">
              <a:avLst/>
            </a:prstGeom>
          </p:spPr>
        </p:pic>
        <p:sp>
          <p:nvSpPr>
            <p:cNvPr id="299" name="正方形/長方形 298"/>
            <p:cNvSpPr/>
            <p:nvPr/>
          </p:nvSpPr>
          <p:spPr>
            <a:xfrm>
              <a:off x="7029385" y="3021751"/>
              <a:ext cx="830982" cy="198394"/>
            </a:xfrm>
            <a:prstGeom prst="rect">
              <a:avLst/>
            </a:prstGeom>
            <a:solidFill>
              <a:schemeClr val="accent4">
                <a:lumMod val="10000"/>
                <a:lumOff val="9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自動返信メール</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0" name="テキスト ボックス 299"/>
            <p:cNvSpPr txBox="1"/>
            <p:nvPr/>
          </p:nvSpPr>
          <p:spPr>
            <a:xfrm>
              <a:off x="6846477" y="3537012"/>
              <a:ext cx="1196797" cy="246221"/>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申込完了メール</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1" name="テキスト ボックス 300"/>
            <p:cNvSpPr txBox="1"/>
            <p:nvPr/>
          </p:nvSpPr>
          <p:spPr>
            <a:xfrm>
              <a:off x="7720493" y="3753694"/>
              <a:ext cx="1197797" cy="246221"/>
            </a:xfrm>
            <a:prstGeom prst="rect">
              <a:avLst/>
            </a:prstGeom>
            <a:noFill/>
          </p:spPr>
          <p:txBody>
            <a:bodyPr wrap="square" rtlCol="0">
              <a:spAutoFit/>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管理者</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08" name="曲線コネクタ 307"/>
            <p:cNvCxnSpPr>
              <a:stCxn id="194" idx="3"/>
              <a:endCxn id="297" idx="3"/>
            </p:cNvCxnSpPr>
            <p:nvPr/>
          </p:nvCxnSpPr>
          <p:spPr>
            <a:xfrm rot="16200000" flipH="1">
              <a:off x="7004084" y="2430282"/>
              <a:ext cx="414039" cy="1504165"/>
            </a:xfrm>
            <a:prstGeom prst="curvedConnector2">
              <a:avLst/>
            </a:prstGeom>
            <a:ln>
              <a:prstDash val="sysDot"/>
              <a:tailEnd type="arrow"/>
            </a:ln>
          </p:spPr>
          <p:style>
            <a:lnRef idx="3">
              <a:schemeClr val="dk1"/>
            </a:lnRef>
            <a:fillRef idx="0">
              <a:schemeClr val="dk1"/>
            </a:fillRef>
            <a:effectRef idx="2">
              <a:schemeClr val="dk1"/>
            </a:effectRef>
            <a:fontRef idx="minor">
              <a:schemeClr val="tx1"/>
            </a:fontRef>
          </p:style>
        </p:cxnSp>
        <p:pic>
          <p:nvPicPr>
            <p:cNvPr id="311" name="図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54050" y="3283919"/>
              <a:ext cx="352644" cy="24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8" name="角丸四角形 167"/>
            <p:cNvSpPr/>
            <p:nvPr/>
          </p:nvSpPr>
          <p:spPr>
            <a:xfrm>
              <a:off x="6898706" y="3278528"/>
              <a:ext cx="312397" cy="25058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96" name="曲線コネクタ 95"/>
          <p:cNvCxnSpPr>
            <a:stCxn id="94" idx="3"/>
            <a:endCxn id="194" idx="3"/>
          </p:cNvCxnSpPr>
          <p:nvPr/>
        </p:nvCxnSpPr>
        <p:spPr>
          <a:xfrm flipV="1">
            <a:off x="5728906" y="3275298"/>
            <a:ext cx="720994" cy="332316"/>
          </a:xfrm>
          <a:prstGeom prst="curvedConnector2">
            <a:avLst/>
          </a:prstGeom>
          <a:ln>
            <a:prstDash val="solid"/>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22010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7352"/>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6</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システム導入後の業務フロー</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プレースホルダー 8"/>
          <p:cNvSpPr>
            <a:spLocks noGrp="1"/>
          </p:cNvSpPr>
          <p:nvPr>
            <p:ph type="body" sz="quarter" idx="13"/>
          </p:nvPr>
        </p:nvSpPr>
        <p:spPr>
          <a:xfrm>
            <a:off x="340026" y="692696"/>
            <a:ext cx="8136904" cy="313932"/>
          </a:xfrm>
        </p:spPr>
        <p:txBody>
          <a:bodyPr/>
          <a:lstStyle/>
          <a:p>
            <a:pPr marL="0" indent="0">
              <a:buNone/>
            </a:pPr>
            <a:r>
              <a:rPr lang="ja-JP" altLang="en-US" b="1" dirty="0" smtClean="0"/>
              <a:t>システム導入後の業務フローは下記のとおりです。</a:t>
            </a:r>
            <a:endParaRPr kumimoji="1" lang="ja-JP" altLang="en-US" b="1" dirty="0"/>
          </a:p>
        </p:txBody>
      </p:sp>
      <p:graphicFrame>
        <p:nvGraphicFramePr>
          <p:cNvPr id="3" name="表 2"/>
          <p:cNvGraphicFramePr>
            <a:graphicFrameLocks noGrp="1"/>
          </p:cNvGraphicFramePr>
          <p:nvPr>
            <p:extLst>
              <p:ext uri="{D42A27DB-BD31-4B8C-83A1-F6EECF244321}">
                <p14:modId xmlns:p14="http://schemas.microsoft.com/office/powerpoint/2010/main" val="2731061538"/>
              </p:ext>
            </p:extLst>
          </p:nvPr>
        </p:nvGraphicFramePr>
        <p:xfrm>
          <a:off x="212838" y="1124744"/>
          <a:ext cx="8499622" cy="5328592"/>
        </p:xfrm>
        <a:graphic>
          <a:graphicData uri="http://schemas.openxmlformats.org/drawingml/2006/table">
            <a:tbl>
              <a:tblPr firstRow="1" bandRow="1">
                <a:tableStyleId>{5940675A-B579-460E-94D1-54222C63F5DA}</a:tableStyleId>
              </a:tblPr>
              <a:tblGrid>
                <a:gridCol w="415303"/>
                <a:gridCol w="1603599"/>
                <a:gridCol w="1296144"/>
                <a:gridCol w="1440160"/>
                <a:gridCol w="1368152"/>
                <a:gridCol w="1332148"/>
                <a:gridCol w="1044116"/>
              </a:tblGrid>
              <a:tr h="288032">
                <a:tc>
                  <a:txBody>
                    <a:bodyPr/>
                    <a:lstStyle/>
                    <a:p>
                      <a:endParaRPr lang="ja-JP" altLang="en-US" dirty="0"/>
                    </a:p>
                  </a:txBody>
                  <a:tcPr>
                    <a:solidFill>
                      <a:schemeClr val="bg2"/>
                    </a:solidFill>
                  </a:tcPr>
                </a:tc>
                <a:tc>
                  <a:txBody>
                    <a:bodyPr/>
                    <a:lstStyle/>
                    <a:p>
                      <a:pPr algn="ctr"/>
                      <a:r>
                        <a:rPr kumimoji="1" lang="ja-JP" altLang="en-US" sz="1100" b="1" dirty="0" smtClean="0">
                          <a:latin typeface="+mn-ea"/>
                          <a:ea typeface="+mn-ea"/>
                        </a:rPr>
                        <a:t>セミナー作成</a:t>
                      </a:r>
                      <a:endParaRPr kumimoji="1" lang="ja-JP" altLang="en-US" sz="1100" b="1" dirty="0">
                        <a:latin typeface="+mn-ea"/>
                        <a:ea typeface="+mn-ea"/>
                      </a:endParaRPr>
                    </a:p>
                  </a:txBody>
                  <a:tcPr anchor="ctr">
                    <a:solidFill>
                      <a:schemeClr val="bg2"/>
                    </a:solidFill>
                  </a:tcPr>
                </a:tc>
                <a:tc>
                  <a:txBody>
                    <a:bodyPr/>
                    <a:lstStyle/>
                    <a:p>
                      <a:pPr algn="ctr"/>
                      <a:r>
                        <a:rPr kumimoji="1" lang="ja-JP" altLang="en-US" sz="1100" b="1" dirty="0" smtClean="0">
                          <a:latin typeface="+mn-ea"/>
                          <a:ea typeface="+mn-ea"/>
                        </a:rPr>
                        <a:t>キャンペーン申込</a:t>
                      </a:r>
                      <a:endParaRPr kumimoji="1" lang="ja-JP" altLang="en-US" sz="1100" b="1" dirty="0">
                        <a:latin typeface="+mn-ea"/>
                        <a:ea typeface="+mn-ea"/>
                      </a:endParaRPr>
                    </a:p>
                  </a:txBody>
                  <a:tcPr anchor="ctr">
                    <a:solidFill>
                      <a:schemeClr val="bg2"/>
                    </a:solidFill>
                  </a:tcPr>
                </a:tc>
                <a:tc>
                  <a:txBody>
                    <a:bodyPr/>
                    <a:lstStyle/>
                    <a:p>
                      <a:pPr algn="ctr"/>
                      <a:r>
                        <a:rPr kumimoji="1" lang="ja-JP" altLang="en-US" sz="1100" b="1" dirty="0" smtClean="0">
                          <a:latin typeface="+mn-ea"/>
                          <a:ea typeface="+mn-ea"/>
                        </a:rPr>
                        <a:t>セミナー来場</a:t>
                      </a:r>
                      <a:endParaRPr kumimoji="1" lang="ja-JP" altLang="en-US" sz="1100" b="1" dirty="0">
                        <a:latin typeface="+mn-ea"/>
                        <a:ea typeface="+mn-ea"/>
                      </a:endParaRPr>
                    </a:p>
                  </a:txBody>
                  <a:tcPr anchor="ctr">
                    <a:solidFill>
                      <a:schemeClr val="bg2"/>
                    </a:solidFill>
                  </a:tcPr>
                </a:tc>
                <a:tc>
                  <a:txBody>
                    <a:bodyPr/>
                    <a:lstStyle/>
                    <a:p>
                      <a:pPr algn="ctr"/>
                      <a:r>
                        <a:rPr kumimoji="1" lang="ja-JP" altLang="en-US" sz="1100" b="1" dirty="0" smtClean="0">
                          <a:latin typeface="+mn-ea"/>
                          <a:ea typeface="+mn-ea"/>
                        </a:rPr>
                        <a:t>資料請求</a:t>
                      </a:r>
                      <a:endParaRPr kumimoji="1" lang="en-US" altLang="ja-JP" sz="1100" b="1" dirty="0" smtClean="0">
                        <a:latin typeface="+mn-ea"/>
                        <a:ea typeface="+mn-ea"/>
                      </a:endParaRPr>
                    </a:p>
                  </a:txBody>
                  <a:tcPr anchor="ct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お問い合わせ</a:t>
                      </a:r>
                    </a:p>
                  </a:txBody>
                  <a:tcPr anchor="ctr">
                    <a:solidFill>
                      <a:schemeClr val="bg2"/>
                    </a:solidFill>
                  </a:tcPr>
                </a:tc>
                <a:tc>
                  <a:txBody>
                    <a:bodyPr/>
                    <a:lstStyle/>
                    <a:p>
                      <a:pPr algn="ctr"/>
                      <a:r>
                        <a:rPr kumimoji="1" lang="ja-JP" altLang="en-US" sz="1100" b="1" dirty="0" smtClean="0">
                          <a:latin typeface="+mn-ea"/>
                          <a:ea typeface="+mn-ea"/>
                        </a:rPr>
                        <a:t>メルマガ配信</a:t>
                      </a:r>
                      <a:endParaRPr kumimoji="1" lang="ja-JP" altLang="en-US" sz="1100" b="1" dirty="0">
                        <a:latin typeface="+mn-ea"/>
                        <a:ea typeface="+mn-ea"/>
                      </a:endParaRPr>
                    </a:p>
                  </a:txBody>
                  <a:tcPr anchor="ctr">
                    <a:solidFill>
                      <a:schemeClr val="bg2"/>
                    </a:solidFill>
                  </a:tcPr>
                </a:tc>
              </a:tr>
              <a:tr h="1650464">
                <a:tc>
                  <a:txBody>
                    <a:bodyPr/>
                    <a:lstStyle/>
                    <a:p>
                      <a:pPr algn="ctr"/>
                      <a:r>
                        <a:rPr kumimoji="1" lang="ja-JP" altLang="en-US" sz="1100" b="1" dirty="0" smtClean="0">
                          <a:latin typeface="+mn-ea"/>
                          <a:ea typeface="+mn-ea"/>
                        </a:rPr>
                        <a:t>リード</a:t>
                      </a:r>
                      <a:endParaRPr kumimoji="1" lang="ja-JP" altLang="en-US" sz="1100" b="1" dirty="0">
                        <a:latin typeface="+mn-ea"/>
                        <a:ea typeface="+mn-ea"/>
                      </a:endParaRPr>
                    </a:p>
                  </a:txBody>
                  <a:tcPr vert="vert270" anchor="ctr">
                    <a:solidFill>
                      <a:schemeClr val="bg2"/>
                    </a:solidFill>
                  </a:tcPr>
                </a:tc>
                <a:tc>
                  <a:txBody>
                    <a:bodyPr/>
                    <a:lstStyle/>
                    <a:p>
                      <a:endParaRPr kumimoji="1" lang="ja-JP" altLang="en-US" sz="1050" dirty="0"/>
                    </a:p>
                  </a:txBody>
                  <a:tcPr>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tcPr>
                </a:tc>
              </a:tr>
              <a:tr h="1296144">
                <a:tc>
                  <a:txBody>
                    <a:bodyPr/>
                    <a:lstStyle/>
                    <a:p>
                      <a:pPr algn="ctr"/>
                      <a:r>
                        <a:rPr kumimoji="1" lang="ja-JP" altLang="en-US" sz="1100" b="1" dirty="0" smtClean="0">
                          <a:latin typeface="+mn-ea"/>
                          <a:ea typeface="+mn-ea"/>
                        </a:rPr>
                        <a:t>セミナー</a:t>
                      </a:r>
                      <a:endParaRPr kumimoji="1" lang="en-US" altLang="ja-JP" sz="1100" b="1" dirty="0" smtClean="0">
                        <a:latin typeface="+mn-ea"/>
                        <a:ea typeface="+mn-ea"/>
                      </a:endParaRPr>
                    </a:p>
                    <a:p>
                      <a:pPr algn="ctr"/>
                      <a:r>
                        <a:rPr kumimoji="1" lang="ja-JP" altLang="en-US" sz="1100" b="1" dirty="0" smtClean="0">
                          <a:latin typeface="+mn-ea"/>
                          <a:ea typeface="+mn-ea"/>
                        </a:rPr>
                        <a:t>管理者</a:t>
                      </a:r>
                      <a:endParaRPr kumimoji="1" lang="ja-JP" altLang="en-US" sz="1100" b="1" dirty="0">
                        <a:latin typeface="+mn-ea"/>
                        <a:ea typeface="+mn-ea"/>
                      </a:endParaRPr>
                    </a:p>
                  </a:txBody>
                  <a:tcPr vert="vert270" anchor="ctr">
                    <a:solidFill>
                      <a:schemeClr val="bg2"/>
                    </a:solidFill>
                  </a:tcPr>
                </a:tc>
                <a:tc>
                  <a:txBody>
                    <a:bodyPr/>
                    <a:lstStyle/>
                    <a:p>
                      <a:endParaRPr kumimoji="1" lang="ja-JP" altLang="en-US" sz="1050" dirty="0"/>
                    </a:p>
                  </a:txBody>
                  <a:tcPr>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tcPr>
                </a:tc>
              </a:tr>
              <a:tr h="720080">
                <a:tc>
                  <a:txBody>
                    <a:bodyPr/>
                    <a:lstStyle/>
                    <a:p>
                      <a:pPr algn="ctr"/>
                      <a:r>
                        <a:rPr kumimoji="1" lang="ja-JP" altLang="en-US" sz="1100" b="1" dirty="0" smtClean="0">
                          <a:latin typeface="+mn-ea"/>
                          <a:ea typeface="+mn-ea"/>
                        </a:rPr>
                        <a:t>システム</a:t>
                      </a:r>
                      <a:endParaRPr kumimoji="1" lang="en-US" altLang="ja-JP" sz="1100" b="1" dirty="0" smtClean="0">
                        <a:latin typeface="+mn-ea"/>
                        <a:ea typeface="+mn-ea"/>
                      </a:endParaRPr>
                    </a:p>
                    <a:p>
                      <a:pPr algn="ctr"/>
                      <a:r>
                        <a:rPr kumimoji="1" lang="ja-JP" altLang="en-US" sz="1100" b="1" dirty="0" smtClean="0">
                          <a:latin typeface="+mn-ea"/>
                          <a:ea typeface="+mn-ea"/>
                        </a:rPr>
                        <a:t>管理者</a:t>
                      </a:r>
                      <a:endParaRPr kumimoji="1" lang="ja-JP" altLang="en-US" sz="1100" b="1" dirty="0">
                        <a:latin typeface="+mn-ea"/>
                        <a:ea typeface="+mn-ea"/>
                      </a:endParaRPr>
                    </a:p>
                  </a:txBody>
                  <a:tcPr vert="vert270" anchor="ctr">
                    <a:solidFill>
                      <a:schemeClr val="bg2"/>
                    </a:solidFill>
                  </a:tcPr>
                </a:tc>
                <a:tc>
                  <a:txBody>
                    <a:bodyPr/>
                    <a:lstStyle/>
                    <a:p>
                      <a:endParaRPr kumimoji="1" lang="ja-JP" altLang="en-US" sz="1050" dirty="0"/>
                    </a:p>
                  </a:txBody>
                  <a:tcPr>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tcPr>
                </a:tc>
              </a:tr>
              <a:tr h="1296144">
                <a:tc>
                  <a:txBody>
                    <a:bodyPr/>
                    <a:lstStyle/>
                    <a:p>
                      <a:pPr algn="ctr"/>
                      <a:r>
                        <a:rPr kumimoji="1" lang="ja-JP" altLang="en-US" sz="1100" b="1" dirty="0" smtClean="0">
                          <a:latin typeface="+mn-ea"/>
                          <a:ea typeface="+mn-ea"/>
                        </a:rPr>
                        <a:t>システム</a:t>
                      </a:r>
                      <a:endParaRPr kumimoji="1" lang="ja-JP" altLang="en-US" sz="1100" b="1" dirty="0">
                        <a:latin typeface="+mn-ea"/>
                        <a:ea typeface="+mn-ea"/>
                      </a:endParaRPr>
                    </a:p>
                  </a:txBody>
                  <a:tcPr vert="vert270" anchor="ctr">
                    <a:solidFill>
                      <a:schemeClr val="bg2"/>
                    </a:solidFill>
                  </a:tcPr>
                </a:tc>
                <a:tc>
                  <a:txBody>
                    <a:bodyPr/>
                    <a:lstStyle/>
                    <a:p>
                      <a:endParaRPr kumimoji="1" lang="ja-JP" altLang="en-US" sz="1050" dirty="0"/>
                    </a:p>
                  </a:txBody>
                  <a:tcPr>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endParaRPr kumimoji="1" lang="ja-JP" altLang="en-US" sz="1050" dirty="0"/>
                    </a:p>
                  </a:txBody>
                  <a:tcPr>
                    <a:lnL w="12700" cap="flat" cmpd="sng" algn="ctr">
                      <a:solidFill>
                        <a:schemeClr val="tx1"/>
                      </a:solidFill>
                      <a:prstDash val="dot"/>
                      <a:round/>
                      <a:headEnd type="none" w="med" len="med"/>
                      <a:tailEnd type="none" w="med" len="med"/>
                    </a:lnL>
                  </a:tcPr>
                </a:tc>
              </a:tr>
            </a:tbl>
          </a:graphicData>
        </a:graphic>
      </p:graphicFrame>
      <p:sp>
        <p:nvSpPr>
          <p:cNvPr id="5" name="正方形/長方形 4"/>
          <p:cNvSpPr/>
          <p:nvPr/>
        </p:nvSpPr>
        <p:spPr>
          <a:xfrm>
            <a:off x="903871" y="4568523"/>
            <a:ext cx="865579" cy="450849"/>
          </a:xfrm>
          <a:prstGeom prst="rect">
            <a:avLst/>
          </a:prstGeom>
          <a:noFill/>
        </p:spPr>
        <p:style>
          <a:lnRef idx="2">
            <a:schemeClr val="accent3">
              <a:shade val="50000"/>
            </a:schemeClr>
          </a:lnRef>
          <a:fillRef idx="1001">
            <a:schemeClr val="lt2"/>
          </a:fillRef>
          <a:effectRef idx="0">
            <a:schemeClr val="accent3"/>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管理者登録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円/楕円 23"/>
          <p:cNvSpPr/>
          <p:nvPr/>
        </p:nvSpPr>
        <p:spPr>
          <a:xfrm>
            <a:off x="783372" y="4489476"/>
            <a:ext cx="216024" cy="209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6" name="カギ線コネクタ 125"/>
          <p:cNvCxnSpPr>
            <a:stCxn id="85" idx="0"/>
            <a:endCxn id="108" idx="1"/>
          </p:cNvCxnSpPr>
          <p:nvPr/>
        </p:nvCxnSpPr>
        <p:spPr>
          <a:xfrm rot="5400000" flipH="1" flipV="1">
            <a:off x="1152712" y="2027208"/>
            <a:ext cx="1428409" cy="1031175"/>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134" name="円柱 133"/>
          <p:cNvSpPr/>
          <p:nvPr/>
        </p:nvSpPr>
        <p:spPr>
          <a:xfrm>
            <a:off x="2390896" y="5446052"/>
            <a:ext cx="6152719" cy="75525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SMP</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7" name="直線矢印コネクタ 246"/>
          <p:cNvCxnSpPr/>
          <p:nvPr/>
        </p:nvCxnSpPr>
        <p:spPr>
          <a:xfrm>
            <a:off x="2512918" y="1995706"/>
            <a:ext cx="0" cy="35203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0" name="直線矢印コネクタ 159"/>
          <p:cNvCxnSpPr>
            <a:stCxn id="108" idx="3"/>
            <a:endCxn id="124" idx="1"/>
          </p:cNvCxnSpPr>
          <p:nvPr/>
        </p:nvCxnSpPr>
        <p:spPr>
          <a:xfrm flipV="1">
            <a:off x="3233417" y="1818399"/>
            <a:ext cx="484290" cy="1019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5" name="直線矢印コネクタ 184"/>
          <p:cNvCxnSpPr/>
          <p:nvPr/>
        </p:nvCxnSpPr>
        <p:spPr>
          <a:xfrm>
            <a:off x="2187344" y="5806997"/>
            <a:ext cx="19516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2" name="直線矢印コネクタ 181"/>
          <p:cNvCxnSpPr>
            <a:stCxn id="5" idx="2"/>
          </p:cNvCxnSpPr>
          <p:nvPr/>
        </p:nvCxnSpPr>
        <p:spPr>
          <a:xfrm>
            <a:off x="1336661" y="5019372"/>
            <a:ext cx="6874" cy="496721"/>
          </a:xfrm>
          <a:prstGeom prst="straightConnector1">
            <a:avLst/>
          </a:prstGeom>
          <a:ln>
            <a:prstDash val="sysDot"/>
            <a:tailEnd type="arrow"/>
          </a:ln>
        </p:spPr>
        <p:style>
          <a:lnRef idx="3">
            <a:schemeClr val="dk1"/>
          </a:lnRef>
          <a:fillRef idx="0">
            <a:schemeClr val="dk1"/>
          </a:fillRef>
          <a:effectRef idx="2">
            <a:schemeClr val="dk1"/>
          </a:effectRef>
          <a:fontRef idx="minor">
            <a:schemeClr val="tx1"/>
          </a:fontRef>
        </p:style>
      </p:cxnSp>
      <p:cxnSp>
        <p:nvCxnSpPr>
          <p:cNvPr id="198" name="直線矢印コネクタ 197"/>
          <p:cNvCxnSpPr>
            <a:stCxn id="68" idx="0"/>
            <a:endCxn id="85" idx="2"/>
          </p:cNvCxnSpPr>
          <p:nvPr/>
        </p:nvCxnSpPr>
        <p:spPr>
          <a:xfrm flipV="1">
            <a:off x="1351328" y="3721579"/>
            <a:ext cx="1" cy="1490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05" name="正方形/長方形 204"/>
          <p:cNvSpPr/>
          <p:nvPr/>
        </p:nvSpPr>
        <p:spPr>
          <a:xfrm>
            <a:off x="3717707" y="2210373"/>
            <a:ext cx="864317" cy="334233"/>
          </a:xfrm>
          <a:prstGeom prst="rect">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来場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角丸四角形 214"/>
          <p:cNvSpPr/>
          <p:nvPr/>
        </p:nvSpPr>
        <p:spPr>
          <a:xfrm>
            <a:off x="3563888" y="4725144"/>
            <a:ext cx="1103300" cy="557190"/>
          </a:xfrm>
          <a:prstGeom prst="roundRect">
            <a:avLst/>
          </a:prstGeom>
          <a:solidFill>
            <a:schemeClr val="bg2">
              <a:lumMod val="9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QR</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コードで認証すると該当リードに来場フラグがたつ。</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0" name="直線矢印コネクタ 219"/>
          <p:cNvCxnSpPr/>
          <p:nvPr/>
        </p:nvCxnSpPr>
        <p:spPr>
          <a:xfrm>
            <a:off x="3887924" y="2544606"/>
            <a:ext cx="10780" cy="2180538"/>
          </a:xfrm>
          <a:prstGeom prst="straightConnector1">
            <a:avLst/>
          </a:prstGeom>
          <a:ln>
            <a:prstDash val="sysDot"/>
            <a:tailEnd type="arrow"/>
          </a:ln>
        </p:spPr>
        <p:style>
          <a:lnRef idx="3">
            <a:schemeClr val="dk1"/>
          </a:lnRef>
          <a:fillRef idx="0">
            <a:schemeClr val="dk1"/>
          </a:fillRef>
          <a:effectRef idx="2">
            <a:schemeClr val="dk1"/>
          </a:effectRef>
          <a:fontRef idx="minor">
            <a:schemeClr val="tx1"/>
          </a:fontRef>
        </p:style>
      </p:cxnSp>
      <p:cxnSp>
        <p:nvCxnSpPr>
          <p:cNvPr id="51" name="カギ線コネクタ 50"/>
          <p:cNvCxnSpPr/>
          <p:nvPr/>
        </p:nvCxnSpPr>
        <p:spPr>
          <a:xfrm rot="16200000" flipH="1">
            <a:off x="1132054" y="4699851"/>
            <a:ext cx="1462572" cy="172190"/>
          </a:xfrm>
          <a:prstGeom prst="bentConnector3">
            <a:avLst>
              <a:gd name="adj1" fmla="val 305"/>
            </a:avLst>
          </a:prstGeom>
          <a:ln>
            <a:prstDash val="sysDot"/>
            <a:tailEnd type="arrow"/>
          </a:ln>
        </p:spPr>
        <p:style>
          <a:lnRef idx="3">
            <a:schemeClr val="dk1"/>
          </a:lnRef>
          <a:fillRef idx="0">
            <a:schemeClr val="dk1"/>
          </a:fillRef>
          <a:effectRef idx="2">
            <a:schemeClr val="dk1"/>
          </a:effectRef>
          <a:fontRef idx="minor">
            <a:schemeClr val="tx1"/>
          </a:fontRef>
        </p:style>
      </p:cxnSp>
      <p:sp>
        <p:nvSpPr>
          <p:cNvPr id="68" name="正方形/長方形 67"/>
          <p:cNvSpPr/>
          <p:nvPr/>
        </p:nvSpPr>
        <p:spPr>
          <a:xfrm>
            <a:off x="933205" y="3870621"/>
            <a:ext cx="836245" cy="427632"/>
          </a:xfrm>
          <a:prstGeom prst="rect">
            <a:avLst/>
          </a:prstGeom>
          <a:noFill/>
        </p:spPr>
        <p:style>
          <a:lnRef idx="2">
            <a:schemeClr val="accent3">
              <a:shade val="50000"/>
            </a:schemeClr>
          </a:lnRef>
          <a:fillRef idx="1001">
            <a:schemeClr val="lt2"/>
          </a:fillRef>
          <a:effectRef idx="0">
            <a:schemeClr val="accent3"/>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矢印コネクタ 70"/>
          <p:cNvCxnSpPr>
            <a:stCxn id="5" idx="0"/>
            <a:endCxn id="68" idx="2"/>
          </p:cNvCxnSpPr>
          <p:nvPr/>
        </p:nvCxnSpPr>
        <p:spPr>
          <a:xfrm flipV="1">
            <a:off x="1336661" y="4298253"/>
            <a:ext cx="14667" cy="27027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0" name="円/楕円 79"/>
          <p:cNvSpPr/>
          <p:nvPr/>
        </p:nvSpPr>
        <p:spPr>
          <a:xfrm>
            <a:off x="783372" y="3828374"/>
            <a:ext cx="216024" cy="209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2382504" y="1661473"/>
            <a:ext cx="850913" cy="334233"/>
          </a:xfrm>
          <a:prstGeom prst="rect">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セミナー申込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2338886" y="1556792"/>
            <a:ext cx="216024" cy="2093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正方形/長方形 115"/>
          <p:cNvSpPr/>
          <p:nvPr/>
        </p:nvSpPr>
        <p:spPr>
          <a:xfrm>
            <a:off x="2646331" y="2194779"/>
            <a:ext cx="852391" cy="334233"/>
          </a:xfrm>
          <a:prstGeom prst="rect">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リプライメール</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自動配信</a:t>
            </a:r>
          </a:p>
        </p:txBody>
      </p:sp>
      <p:sp>
        <p:nvSpPr>
          <p:cNvPr id="117" name="円/楕円 116"/>
          <p:cNvSpPr/>
          <p:nvPr/>
        </p:nvSpPr>
        <p:spPr>
          <a:xfrm>
            <a:off x="2554910" y="2090097"/>
            <a:ext cx="216024" cy="2093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9" name="直線矢印コネクタ 118"/>
          <p:cNvCxnSpPr/>
          <p:nvPr/>
        </p:nvCxnSpPr>
        <p:spPr>
          <a:xfrm flipV="1">
            <a:off x="2879812" y="2546596"/>
            <a:ext cx="0" cy="2922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4" name="正方形/長方形 123"/>
          <p:cNvSpPr/>
          <p:nvPr/>
        </p:nvSpPr>
        <p:spPr>
          <a:xfrm>
            <a:off x="3717707" y="1651282"/>
            <a:ext cx="864317" cy="334233"/>
          </a:xfrm>
          <a:prstGeom prst="rect">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受講票印刷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円/楕円 126"/>
          <p:cNvSpPr/>
          <p:nvPr/>
        </p:nvSpPr>
        <p:spPr>
          <a:xfrm>
            <a:off x="3633783" y="1546599"/>
            <a:ext cx="216024" cy="2093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9" name="直線矢印コネクタ 128"/>
          <p:cNvCxnSpPr>
            <a:stCxn id="124" idx="2"/>
            <a:endCxn id="205" idx="0"/>
          </p:cNvCxnSpPr>
          <p:nvPr/>
        </p:nvCxnSpPr>
        <p:spPr>
          <a:xfrm>
            <a:off x="4149866" y="1985515"/>
            <a:ext cx="0" cy="22485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3" name="円/楕円 132"/>
          <p:cNvSpPr/>
          <p:nvPr/>
        </p:nvSpPr>
        <p:spPr>
          <a:xfrm>
            <a:off x="3651616" y="2132713"/>
            <a:ext cx="216024" cy="2093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1" name="正方形/長方形 220"/>
          <p:cNvSpPr/>
          <p:nvPr/>
        </p:nvSpPr>
        <p:spPr>
          <a:xfrm>
            <a:off x="5180269" y="1656510"/>
            <a:ext cx="864317" cy="334233"/>
          </a:xfrm>
          <a:prstGeom prst="rect">
            <a:avLst/>
          </a:prstGeom>
          <a:solidFill>
            <a:schemeClr val="accent2">
              <a:lumMod val="20000"/>
              <a:lumOff val="80000"/>
            </a:schemeClr>
          </a:solidFill>
          <a:ln>
            <a:solidFill>
              <a:srgbClr val="FE9D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資料請求</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申込み</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2" name="カギ線コネクタ 221"/>
          <p:cNvCxnSpPr>
            <a:endCxn id="221" idx="1"/>
          </p:cNvCxnSpPr>
          <p:nvPr/>
        </p:nvCxnSpPr>
        <p:spPr>
          <a:xfrm flipV="1">
            <a:off x="1777243" y="1823627"/>
            <a:ext cx="3403026" cy="1547201"/>
          </a:xfrm>
          <a:prstGeom prst="bentConnector3">
            <a:avLst>
              <a:gd name="adj1" fmla="val 95717"/>
            </a:avLst>
          </a:prstGeom>
          <a:ln>
            <a:tailEnd type="arrow"/>
          </a:ln>
        </p:spPr>
        <p:style>
          <a:lnRef idx="3">
            <a:schemeClr val="dk1"/>
          </a:lnRef>
          <a:fillRef idx="0">
            <a:schemeClr val="dk1"/>
          </a:fillRef>
          <a:effectRef idx="2">
            <a:schemeClr val="dk1"/>
          </a:effectRef>
          <a:fontRef idx="minor">
            <a:schemeClr val="tx1"/>
          </a:fontRef>
        </p:style>
      </p:cxnSp>
      <p:sp>
        <p:nvSpPr>
          <p:cNvPr id="288" name="円/楕円 287"/>
          <p:cNvSpPr/>
          <p:nvPr/>
        </p:nvSpPr>
        <p:spPr>
          <a:xfrm>
            <a:off x="5076056" y="1536693"/>
            <a:ext cx="216024" cy="20936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正方形/長方形 288"/>
          <p:cNvSpPr/>
          <p:nvPr/>
        </p:nvSpPr>
        <p:spPr>
          <a:xfrm>
            <a:off x="5447801" y="2199638"/>
            <a:ext cx="852391" cy="334233"/>
          </a:xfrm>
          <a:prstGeom prst="rect">
            <a:avLst/>
          </a:prstGeom>
          <a:solidFill>
            <a:schemeClr val="accent2">
              <a:lumMod val="20000"/>
              <a:lumOff val="80000"/>
            </a:schemeClr>
          </a:solidFill>
          <a:ln>
            <a:solidFill>
              <a:srgbClr val="FFC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リプライメール</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自動配信</a:t>
            </a:r>
          </a:p>
        </p:txBody>
      </p:sp>
      <p:sp>
        <p:nvSpPr>
          <p:cNvPr id="290" name="円/楕円 289"/>
          <p:cNvSpPr/>
          <p:nvPr/>
        </p:nvSpPr>
        <p:spPr>
          <a:xfrm>
            <a:off x="5323839" y="2132712"/>
            <a:ext cx="216024" cy="20936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9" name="直線矢印コネクタ 318"/>
          <p:cNvCxnSpPr>
            <a:stCxn id="215" idx="2"/>
          </p:cNvCxnSpPr>
          <p:nvPr/>
        </p:nvCxnSpPr>
        <p:spPr>
          <a:xfrm flipH="1">
            <a:off x="4103322" y="5282334"/>
            <a:ext cx="12216" cy="186962"/>
          </a:xfrm>
          <a:prstGeom prst="straightConnector1">
            <a:avLst/>
          </a:prstGeom>
          <a:ln>
            <a:prstDash val="sysDot"/>
            <a:tailEnd type="arrow"/>
          </a:ln>
        </p:spPr>
        <p:style>
          <a:lnRef idx="3">
            <a:schemeClr val="dk1"/>
          </a:lnRef>
          <a:fillRef idx="0">
            <a:schemeClr val="dk1"/>
          </a:fillRef>
          <a:effectRef idx="2">
            <a:schemeClr val="dk1"/>
          </a:effectRef>
          <a:fontRef idx="minor">
            <a:schemeClr val="tx1"/>
          </a:fontRef>
        </p:style>
      </p:cxnSp>
      <p:sp>
        <p:nvSpPr>
          <p:cNvPr id="320" name="正方形/長方形 319"/>
          <p:cNvSpPr/>
          <p:nvPr/>
        </p:nvSpPr>
        <p:spPr>
          <a:xfrm>
            <a:off x="7771096" y="1969575"/>
            <a:ext cx="855655" cy="326275"/>
          </a:xfrm>
          <a:prstGeom prst="rect">
            <a:avLst/>
          </a:prstGeom>
          <a:solidFill>
            <a:srgbClr val="B7DAB4"/>
          </a:solidFill>
          <a:ln>
            <a:solidFill>
              <a:schemeClr val="accent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メール受信</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正方形/長方形 320"/>
          <p:cNvSpPr/>
          <p:nvPr/>
        </p:nvSpPr>
        <p:spPr>
          <a:xfrm>
            <a:off x="6526576" y="1656510"/>
            <a:ext cx="864317" cy="334233"/>
          </a:xfrm>
          <a:prstGeom prst="rect">
            <a:avLst/>
          </a:prstGeom>
          <a:solidFill>
            <a:schemeClr val="accent6">
              <a:lumMod val="20000"/>
              <a:lumOff val="80000"/>
            </a:schemeClr>
          </a:solidFill>
          <a:ln>
            <a:solidFill>
              <a:schemeClr val="accent6"/>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資料請求</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申込み</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2" name="円/楕円 321"/>
          <p:cNvSpPr/>
          <p:nvPr/>
        </p:nvSpPr>
        <p:spPr>
          <a:xfrm>
            <a:off x="6444208" y="1551828"/>
            <a:ext cx="216024" cy="20936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正方形/長方形 322"/>
          <p:cNvSpPr/>
          <p:nvPr/>
        </p:nvSpPr>
        <p:spPr>
          <a:xfrm>
            <a:off x="6756891" y="2212363"/>
            <a:ext cx="852391" cy="334233"/>
          </a:xfrm>
          <a:prstGeom prst="rect">
            <a:avLst/>
          </a:prstGeom>
          <a:solidFill>
            <a:schemeClr val="accent6">
              <a:lumMod val="20000"/>
              <a:lumOff val="80000"/>
            </a:schemeClr>
          </a:solidFill>
          <a:ln>
            <a:solidFill>
              <a:schemeClr val="accent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リプライメール</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自動配信</a:t>
            </a:r>
          </a:p>
        </p:txBody>
      </p:sp>
      <p:sp>
        <p:nvSpPr>
          <p:cNvPr id="324" name="円/楕円 323"/>
          <p:cNvSpPr/>
          <p:nvPr/>
        </p:nvSpPr>
        <p:spPr>
          <a:xfrm>
            <a:off x="6634809" y="2116184"/>
            <a:ext cx="216024" cy="20936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5" name="カギ線コネクタ 324"/>
          <p:cNvCxnSpPr>
            <a:endCxn id="321" idx="1"/>
          </p:cNvCxnSpPr>
          <p:nvPr/>
        </p:nvCxnSpPr>
        <p:spPr>
          <a:xfrm flipV="1">
            <a:off x="1777244" y="1823627"/>
            <a:ext cx="4749332" cy="1784761"/>
          </a:xfrm>
          <a:prstGeom prst="bentConnector3">
            <a:avLst>
              <a:gd name="adj1" fmla="val 97197"/>
            </a:avLst>
          </a:prstGeom>
          <a:ln>
            <a:tailEnd type="arrow"/>
          </a:ln>
        </p:spPr>
        <p:style>
          <a:lnRef idx="3">
            <a:schemeClr val="dk1"/>
          </a:lnRef>
          <a:fillRef idx="0">
            <a:schemeClr val="dk1"/>
          </a:fillRef>
          <a:effectRef idx="2">
            <a:schemeClr val="dk1"/>
          </a:effectRef>
          <a:fontRef idx="minor">
            <a:schemeClr val="tx1"/>
          </a:fontRef>
        </p:style>
      </p:cxnSp>
      <p:cxnSp>
        <p:nvCxnSpPr>
          <p:cNvPr id="336" name="直線矢印コネクタ 335"/>
          <p:cNvCxnSpPr/>
          <p:nvPr/>
        </p:nvCxnSpPr>
        <p:spPr>
          <a:xfrm flipV="1">
            <a:off x="5873996" y="2542796"/>
            <a:ext cx="0" cy="29032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0" name="直線矢印コネクタ 339"/>
          <p:cNvCxnSpPr/>
          <p:nvPr/>
        </p:nvCxnSpPr>
        <p:spPr>
          <a:xfrm flipV="1">
            <a:off x="7177660" y="2529013"/>
            <a:ext cx="1" cy="294028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3" name="直線矢印コネクタ 342"/>
          <p:cNvCxnSpPr>
            <a:stCxn id="62" idx="0"/>
            <a:endCxn id="320" idx="2"/>
          </p:cNvCxnSpPr>
          <p:nvPr/>
        </p:nvCxnSpPr>
        <p:spPr>
          <a:xfrm flipH="1" flipV="1">
            <a:off x="8198924" y="2295850"/>
            <a:ext cx="1" cy="9611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6" name="正方形/長方形 55"/>
          <p:cNvSpPr/>
          <p:nvPr/>
        </p:nvSpPr>
        <p:spPr>
          <a:xfrm>
            <a:off x="7784797" y="3933056"/>
            <a:ext cx="855655" cy="384642"/>
          </a:xfrm>
          <a:prstGeom prst="rect">
            <a:avLst/>
          </a:prstGeom>
          <a:solidFill>
            <a:srgbClr val="B7DAB4"/>
          </a:solidFill>
          <a:ln>
            <a:solidFill>
              <a:schemeClr val="accent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メール作成</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8" name="直線矢印コネクタ 57"/>
          <p:cNvCxnSpPr>
            <a:endCxn id="56" idx="2"/>
          </p:cNvCxnSpPr>
          <p:nvPr/>
        </p:nvCxnSpPr>
        <p:spPr>
          <a:xfrm flipV="1">
            <a:off x="8212625" y="4317698"/>
            <a:ext cx="0" cy="119839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円/楕円 59"/>
          <p:cNvSpPr/>
          <p:nvPr/>
        </p:nvSpPr>
        <p:spPr>
          <a:xfrm>
            <a:off x="7695348" y="3828374"/>
            <a:ext cx="216024" cy="209364"/>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円/楕円 60"/>
          <p:cNvSpPr/>
          <p:nvPr/>
        </p:nvSpPr>
        <p:spPr>
          <a:xfrm>
            <a:off x="7695348" y="1888580"/>
            <a:ext cx="216024" cy="209364"/>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7771097" y="3257000"/>
            <a:ext cx="855655" cy="511385"/>
          </a:xfrm>
          <a:prstGeom prst="rect">
            <a:avLst/>
          </a:prstGeom>
          <a:solidFill>
            <a:srgbClr val="B7DAB4"/>
          </a:solidFill>
          <a:ln>
            <a:solidFill>
              <a:schemeClr val="accent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定期実行</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ステップメール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65" name="直線矢印コネクタ 64"/>
          <p:cNvCxnSpPr>
            <a:stCxn id="56" idx="0"/>
            <a:endCxn id="62" idx="2"/>
          </p:cNvCxnSpPr>
          <p:nvPr/>
        </p:nvCxnSpPr>
        <p:spPr>
          <a:xfrm flipH="1" flipV="1">
            <a:off x="8198925" y="3768385"/>
            <a:ext cx="13700" cy="16467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6" name="円/楕円 75"/>
          <p:cNvSpPr/>
          <p:nvPr/>
        </p:nvSpPr>
        <p:spPr>
          <a:xfrm>
            <a:off x="7665272" y="3175817"/>
            <a:ext cx="216024" cy="209364"/>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4"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22598" y="2652515"/>
            <a:ext cx="352644" cy="24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 name="フローチャート : せん孔テープ 85"/>
          <p:cNvSpPr/>
          <p:nvPr/>
        </p:nvSpPr>
        <p:spPr>
          <a:xfrm rot="525269">
            <a:off x="3196003" y="2544269"/>
            <a:ext cx="530178" cy="284004"/>
          </a:xfrm>
          <a:prstGeom prst="flowChartPunchedTap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受講票</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角丸四角形 86"/>
          <p:cNvSpPr/>
          <p:nvPr/>
        </p:nvSpPr>
        <p:spPr>
          <a:xfrm>
            <a:off x="774979" y="5409220"/>
            <a:ext cx="1412365" cy="7515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管理者設定、セミナー設定、メール設定</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9" name="直線矢印コネクタ 58"/>
          <p:cNvCxnSpPr/>
          <p:nvPr/>
        </p:nvCxnSpPr>
        <p:spPr>
          <a:xfrm>
            <a:off x="5256076" y="2016268"/>
            <a:ext cx="0" cy="342978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3" name="直線矢印コネクタ 62"/>
          <p:cNvCxnSpPr/>
          <p:nvPr/>
        </p:nvCxnSpPr>
        <p:spPr>
          <a:xfrm>
            <a:off x="6598805" y="2016268"/>
            <a:ext cx="0" cy="342978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5" name="正方形/長方形 84"/>
          <p:cNvSpPr/>
          <p:nvPr/>
        </p:nvSpPr>
        <p:spPr>
          <a:xfrm>
            <a:off x="925413" y="3256999"/>
            <a:ext cx="851832" cy="464580"/>
          </a:xfrm>
          <a:prstGeom prst="rect">
            <a:avLst/>
          </a:prstGeom>
          <a:solidFill>
            <a:schemeClr val="bg1"/>
          </a:solidFill>
        </p:spPr>
        <p:style>
          <a:lnRef idx="2">
            <a:schemeClr val="accent3">
              <a:shade val="50000"/>
            </a:schemeClr>
          </a:lnRef>
          <a:fillRef idx="1001">
            <a:schemeClr val="lt2"/>
          </a:fillRef>
          <a:effectRef idx="0">
            <a:schemeClr val="accent3"/>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告知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円/楕円 92"/>
          <p:cNvSpPr/>
          <p:nvPr/>
        </p:nvSpPr>
        <p:spPr>
          <a:xfrm>
            <a:off x="803653" y="3175817"/>
            <a:ext cx="216024" cy="209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p:cNvSpPr/>
          <p:nvPr/>
        </p:nvSpPr>
        <p:spPr>
          <a:xfrm>
            <a:off x="4050821" y="2678568"/>
            <a:ext cx="875524" cy="334233"/>
          </a:xfrm>
          <a:prstGeom prst="rect">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リプライメール自動配信</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円/楕円 73"/>
          <p:cNvSpPr/>
          <p:nvPr/>
        </p:nvSpPr>
        <p:spPr>
          <a:xfrm>
            <a:off x="3923928" y="2600908"/>
            <a:ext cx="216024" cy="20936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2" name="直線矢印コネクタ 41"/>
          <p:cNvCxnSpPr/>
          <p:nvPr/>
        </p:nvCxnSpPr>
        <p:spPr>
          <a:xfrm flipV="1">
            <a:off x="4752020" y="3012801"/>
            <a:ext cx="0" cy="24332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カギ線コネクタ 46"/>
          <p:cNvCxnSpPr>
            <a:stCxn id="116" idx="3"/>
            <a:endCxn id="124" idx="1"/>
          </p:cNvCxnSpPr>
          <p:nvPr/>
        </p:nvCxnSpPr>
        <p:spPr>
          <a:xfrm flipV="1">
            <a:off x="3498722" y="1818399"/>
            <a:ext cx="218985" cy="543497"/>
          </a:xfrm>
          <a:prstGeom prst="bentConnector3">
            <a:avLst>
              <a:gd name="adj1" fmla="val 32602"/>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75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452" y="6598800"/>
            <a:ext cx="310297" cy="174420"/>
          </a:xfrm>
        </p:spPr>
        <p:txBody>
          <a:bodyPr/>
          <a:lstStyle/>
          <a:p>
            <a:pPr>
              <a:defRPr/>
            </a:pPr>
            <a:fld id="{73FBB748-C34D-4D0F-BA18-1FFBF9F7602E}" type="slidenum">
              <a:rPr lang="ja-JP" altLang="en-US" smtClean="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rPr>
              <a:pPr>
                <a:defRPr/>
              </a:pPr>
              <a:t>7</a:t>
            </a:fld>
            <a:endParaRPr lang="ja-JP" altLang="en-US" dirty="0">
              <a:solidFill>
                <a:srgbClr val="000000">
                  <a:lumMod val="50000"/>
                  <a:lumOff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3"/>
          <p:cNvSpPr>
            <a:spLocks noGrp="1"/>
          </p:cNvSpPr>
          <p:nvPr>
            <p:ph type="title"/>
          </p:nvPr>
        </p:nvSpPr>
        <p:spPr/>
        <p:txBody>
          <a:bodyPr/>
          <a:lstStyle/>
          <a:p>
            <a:r>
              <a:rPr kumimoji="1" lang="ja-JP" altLang="en-US" dirty="0" smtClean="0"/>
              <a:t>導入に向けて</a:t>
            </a:r>
            <a:endParaRPr kumimoji="1" lang="ja-JP" altLang="en-US" dirty="0"/>
          </a:p>
        </p:txBody>
      </p:sp>
    </p:spTree>
    <p:extLst>
      <p:ext uri="{BB962C8B-B14F-4D97-AF65-F5344CB8AC3E}">
        <p14:creationId xmlns:p14="http://schemas.microsoft.com/office/powerpoint/2010/main" val="3309522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7352"/>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8</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pPr marL="342900" indent="-342900"/>
            <a:r>
              <a:rPr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プロジェクト体制</a:t>
            </a:r>
            <a:endParaRPr lang="en-US" altLang="ja-JP"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プレースホルダー 2"/>
          <p:cNvSpPr>
            <a:spLocks noGrp="1"/>
          </p:cNvSpPr>
          <p:nvPr>
            <p:ph type="body" sz="quarter" idx="13"/>
          </p:nvPr>
        </p:nvSpPr>
        <p:spPr>
          <a:xfrm>
            <a:off x="323131" y="692696"/>
            <a:ext cx="8488010" cy="313932"/>
          </a:xfrm>
        </p:spPr>
        <p:txBody>
          <a:bodyPr/>
          <a:lstStyle/>
          <a:p>
            <a:pPr marL="0" indent="0" fontAlgn="auto">
              <a:spcBef>
                <a:spcPts val="0"/>
              </a:spcBef>
              <a:spcAft>
                <a:spcPts val="0"/>
              </a:spcAft>
              <a:buNone/>
              <a:defRPr/>
            </a:pPr>
            <a:r>
              <a:rPr lang="ja-JP" altLang="en-US" b="1" kern="0" dirty="0">
                <a:solidFill>
                  <a:srgbClr val="000000"/>
                </a:solidFill>
              </a:rPr>
              <a:t>連絡窓口の一元化のお願い</a:t>
            </a:r>
          </a:p>
        </p:txBody>
      </p:sp>
      <p:sp>
        <p:nvSpPr>
          <p:cNvPr id="8" name="テキスト ボックス 10"/>
          <p:cNvSpPr txBox="1">
            <a:spLocks noChangeArrowheads="1"/>
          </p:cNvSpPr>
          <p:nvPr/>
        </p:nvSpPr>
        <p:spPr bwMode="auto">
          <a:xfrm>
            <a:off x="359408" y="980728"/>
            <a:ext cx="835305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弊社ではシステム導入時のプロジェクト体制を以下のように設けさせていただいております。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お客様にも弊社とのコミュニケーション体制を決定いただき、連絡窓口を一元化いただいております。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絡窓口が複数ありますと確認作業の重複発生や、指示内容が異なることで製作活動に支障をきたし、スケジュールどおりに推進するための障害となる可能性が高くなりますので、何卒ご理解の程よろしくお願い申し上げます。</a:t>
            </a:r>
          </a:p>
        </p:txBody>
      </p:sp>
      <p:sp>
        <p:nvSpPr>
          <p:cNvPr id="9" name="Rectangle 27"/>
          <p:cNvSpPr>
            <a:spLocks noChangeArrowheads="1"/>
          </p:cNvSpPr>
          <p:nvPr/>
        </p:nvSpPr>
        <p:spPr bwMode="auto">
          <a:xfrm>
            <a:off x="5318125" y="1888877"/>
            <a:ext cx="3214688" cy="2655887"/>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endParaRPr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3"/>
          <p:cNvSpPr>
            <a:spLocks noChangeArrowheads="1"/>
          </p:cNvSpPr>
          <p:nvPr/>
        </p:nvSpPr>
        <p:spPr bwMode="auto">
          <a:xfrm>
            <a:off x="493713" y="1893639"/>
            <a:ext cx="3382962" cy="2655888"/>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0"/>
              </a:spcBef>
              <a:buClrTx/>
              <a:buSzTx/>
              <a:buFontTx/>
              <a:buNone/>
            </a:pPr>
            <a:endParaRPr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Text Box 4"/>
          <p:cNvSpPr txBox="1">
            <a:spLocks noChangeArrowheads="1"/>
          </p:cNvSpPr>
          <p:nvPr/>
        </p:nvSpPr>
        <p:spPr bwMode="auto">
          <a:xfrm>
            <a:off x="631379" y="4908301"/>
            <a:ext cx="58848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50000"/>
              </a:spcBef>
              <a:buClrTx/>
              <a:buSzTx/>
              <a:buFontTx/>
              <a:buNone/>
            </a:pPr>
            <a:r>
              <a:rPr lang="ja-JP" altLang="en-US" sz="12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各担当の役割のご説明</a:t>
            </a:r>
          </a:p>
          <a:p>
            <a:pPr eaLnBrk="1" hangingPunct="1">
              <a:spcBef>
                <a:spcPct val="50000"/>
              </a:spcBef>
              <a:buClrTx/>
              <a:buSzTx/>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１．営業担当：契約内容やサービス全体についてのご相談やご連絡</a:t>
            </a:r>
          </a:p>
          <a:p>
            <a:pPr eaLnBrk="1" hangingPunct="1">
              <a:spcBef>
                <a:spcPct val="50000"/>
              </a:spcBef>
              <a:buClrTx/>
              <a:buSzTx/>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２．コンサルタント：プロジェクトに関するご相談やご連絡</a:t>
            </a:r>
          </a:p>
          <a:p>
            <a:pPr eaLnBrk="1" hangingPunct="1">
              <a:spcBef>
                <a:spcPct val="50000"/>
              </a:spcBef>
              <a:buClrTx/>
              <a:buSzTx/>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３．カスタマーサポート：シャノンマーケティングプラットフォームの一般的な利用方法のご相談や操作手順のお問合せ</a:t>
            </a:r>
          </a:p>
          <a:p>
            <a:pPr eaLnBrk="1" hangingPunct="1">
              <a:spcBef>
                <a:spcPct val="50000"/>
              </a:spcBef>
              <a:buClrTx/>
              <a:buSzTx/>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４．技術部門：技術的な問題の解決</a:t>
            </a:r>
          </a:p>
        </p:txBody>
      </p:sp>
      <p:sp>
        <p:nvSpPr>
          <p:cNvPr id="12" name="AutoShape 5"/>
          <p:cNvSpPr>
            <a:spLocks noChangeArrowheads="1"/>
          </p:cNvSpPr>
          <p:nvPr/>
        </p:nvSpPr>
        <p:spPr bwMode="auto">
          <a:xfrm>
            <a:off x="601663" y="2107952"/>
            <a:ext cx="1738312" cy="363538"/>
          </a:xfrm>
          <a:prstGeom prst="roundRect">
            <a:avLst>
              <a:gd name="adj" fmla="val 16667"/>
            </a:avLst>
          </a:prstGeom>
          <a:solidFill>
            <a:srgbClr val="336699">
              <a:alpha val="30196"/>
            </a:srgbClr>
          </a:solidFill>
          <a:ln w="9525">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１．営業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
        <p:nvSpPr>
          <p:cNvPr id="13" name="AutoShape 6"/>
          <p:cNvSpPr>
            <a:spLocks noChangeArrowheads="1"/>
          </p:cNvSpPr>
          <p:nvPr/>
        </p:nvSpPr>
        <p:spPr bwMode="auto">
          <a:xfrm>
            <a:off x="601663" y="3221583"/>
            <a:ext cx="1550988" cy="363537"/>
          </a:xfrm>
          <a:prstGeom prst="roundRect">
            <a:avLst>
              <a:gd name="adj" fmla="val 16667"/>
            </a:avLst>
          </a:prstGeom>
          <a:solidFill>
            <a:srgbClr val="336699">
              <a:alpha val="30196"/>
            </a:srgbClr>
          </a:solidFill>
          <a:ln w="9525">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３．カスタマーサポート</a:t>
            </a:r>
          </a:p>
        </p:txBody>
      </p:sp>
      <p:sp>
        <p:nvSpPr>
          <p:cNvPr id="15" name="AutoShape 9"/>
          <p:cNvSpPr>
            <a:spLocks noChangeArrowheads="1"/>
          </p:cNvSpPr>
          <p:nvPr/>
        </p:nvSpPr>
        <p:spPr bwMode="auto">
          <a:xfrm>
            <a:off x="601663" y="3901179"/>
            <a:ext cx="1550988" cy="363537"/>
          </a:xfrm>
          <a:prstGeom prst="roundRect">
            <a:avLst>
              <a:gd name="adj" fmla="val 16667"/>
            </a:avLst>
          </a:prstGeom>
          <a:solidFill>
            <a:srgbClr val="336699">
              <a:alpha val="30196"/>
            </a:srgbClr>
          </a:solidFill>
          <a:ln w="9525" algn="ctr">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a:latin typeface="Meiryo UI" panose="020B0604030504040204" pitchFamily="50" charset="-128"/>
                <a:ea typeface="Meiryo UI" panose="020B0604030504040204" pitchFamily="50" charset="-128"/>
                <a:cs typeface="Meiryo UI" panose="020B0604030504040204" pitchFamily="50" charset="-128"/>
              </a:rPr>
              <a:t>４．技術部門</a:t>
            </a:r>
          </a:p>
        </p:txBody>
      </p:sp>
      <p:sp>
        <p:nvSpPr>
          <p:cNvPr id="16" name="AutoShape 10"/>
          <p:cNvSpPr>
            <a:spLocks noChangeArrowheads="1"/>
          </p:cNvSpPr>
          <p:nvPr/>
        </p:nvSpPr>
        <p:spPr bwMode="auto">
          <a:xfrm>
            <a:off x="5462588" y="2654052"/>
            <a:ext cx="1550987" cy="363537"/>
          </a:xfrm>
          <a:prstGeom prst="roundRect">
            <a:avLst>
              <a:gd name="adj" fmla="val 16667"/>
            </a:avLst>
          </a:prstGeom>
          <a:solidFill>
            <a:srgbClr val="336699">
              <a:alpha val="30196"/>
            </a:srgbClr>
          </a:solidFill>
          <a:ln w="9525" algn="ctr">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導入担当者様</a:t>
            </a:r>
          </a:p>
        </p:txBody>
      </p:sp>
      <p:sp>
        <p:nvSpPr>
          <p:cNvPr id="17" name="AutoShape 11"/>
          <p:cNvSpPr>
            <a:spLocks noChangeArrowheads="1"/>
          </p:cNvSpPr>
          <p:nvPr/>
        </p:nvSpPr>
        <p:spPr bwMode="auto">
          <a:xfrm>
            <a:off x="6742113" y="2104777"/>
            <a:ext cx="1550987" cy="363537"/>
          </a:xfrm>
          <a:prstGeom prst="roundRect">
            <a:avLst>
              <a:gd name="adj" fmla="val 16667"/>
            </a:avLst>
          </a:prstGeom>
          <a:solidFill>
            <a:srgbClr val="336699">
              <a:alpha val="30196"/>
            </a:srgbClr>
          </a:solidFill>
          <a:ln w="9525" algn="ctr">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ご決裁者様</a:t>
            </a:r>
          </a:p>
        </p:txBody>
      </p:sp>
      <p:sp>
        <p:nvSpPr>
          <p:cNvPr id="18" name="AutoShape 13"/>
          <p:cNvSpPr>
            <a:spLocks noChangeArrowheads="1"/>
          </p:cNvSpPr>
          <p:nvPr/>
        </p:nvSpPr>
        <p:spPr bwMode="auto">
          <a:xfrm>
            <a:off x="6761163" y="3206502"/>
            <a:ext cx="1550987" cy="363537"/>
          </a:xfrm>
          <a:prstGeom prst="roundRect">
            <a:avLst>
              <a:gd name="adj" fmla="val 16667"/>
            </a:avLst>
          </a:prstGeom>
          <a:solidFill>
            <a:srgbClr val="336699">
              <a:alpha val="30196"/>
            </a:srgbClr>
          </a:solidFill>
          <a:ln w="9525" algn="ctr">
            <a:solidFill>
              <a:schemeClr val="tx1"/>
            </a:solidFill>
            <a:round/>
            <a:headEnd/>
            <a:tailEnd/>
          </a:ln>
        </p:spPr>
        <p:txBody>
          <a:bodyPr wrap="none" anchor="ct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運用担当者様</a:t>
            </a:r>
          </a:p>
        </p:txBody>
      </p:sp>
      <p:cxnSp>
        <p:nvCxnSpPr>
          <p:cNvPr id="19" name="AutoShape 14"/>
          <p:cNvCxnSpPr>
            <a:cxnSpLocks noChangeShapeType="1"/>
            <a:stCxn id="12" idx="3"/>
            <a:endCxn id="28" idx="0"/>
          </p:cNvCxnSpPr>
          <p:nvPr/>
        </p:nvCxnSpPr>
        <p:spPr bwMode="auto">
          <a:xfrm>
            <a:off x="2339975" y="2289721"/>
            <a:ext cx="323268" cy="350167"/>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0" name="AutoShape 15"/>
          <p:cNvCxnSpPr>
            <a:cxnSpLocks noChangeShapeType="1"/>
            <a:stCxn id="28" idx="1"/>
            <a:endCxn id="13" idx="0"/>
          </p:cNvCxnSpPr>
          <p:nvPr/>
        </p:nvCxnSpPr>
        <p:spPr bwMode="auto">
          <a:xfrm rot="10800000" flipV="1">
            <a:off x="1377158" y="2821657"/>
            <a:ext cx="242515" cy="399926"/>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1" name="AutoShape 16"/>
          <p:cNvCxnSpPr>
            <a:cxnSpLocks noChangeShapeType="1"/>
            <a:stCxn id="13" idx="2"/>
            <a:endCxn id="15" idx="0"/>
          </p:cNvCxnSpPr>
          <p:nvPr/>
        </p:nvCxnSpPr>
        <p:spPr bwMode="auto">
          <a:xfrm>
            <a:off x="1377157" y="3585120"/>
            <a:ext cx="0" cy="316059"/>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2" name="AutoShape 18"/>
          <p:cNvCxnSpPr>
            <a:cxnSpLocks noChangeShapeType="1"/>
            <a:stCxn id="17" idx="1"/>
            <a:endCxn id="16" idx="0"/>
          </p:cNvCxnSpPr>
          <p:nvPr/>
        </p:nvCxnSpPr>
        <p:spPr bwMode="auto">
          <a:xfrm rot="10800000" flipV="1">
            <a:off x="6238875" y="2287339"/>
            <a:ext cx="503238" cy="366713"/>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3" name="AutoShape 19"/>
          <p:cNvCxnSpPr>
            <a:cxnSpLocks noChangeShapeType="1"/>
            <a:stCxn id="16" idx="2"/>
            <a:endCxn id="18" idx="1"/>
          </p:cNvCxnSpPr>
          <p:nvPr/>
        </p:nvCxnSpPr>
        <p:spPr bwMode="auto">
          <a:xfrm rot="16200000" flipH="1">
            <a:off x="6314281" y="2942183"/>
            <a:ext cx="371475" cy="522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24" name="AutoShape 21"/>
          <p:cNvCxnSpPr>
            <a:cxnSpLocks noChangeShapeType="1"/>
            <a:stCxn id="28" idx="3"/>
            <a:endCxn id="16" idx="1"/>
          </p:cNvCxnSpPr>
          <p:nvPr/>
        </p:nvCxnSpPr>
        <p:spPr bwMode="auto">
          <a:xfrm>
            <a:off x="3706813" y="2821657"/>
            <a:ext cx="1755775" cy="141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5" name="Rectangle 22"/>
          <p:cNvSpPr>
            <a:spLocks noChangeArrowheads="1"/>
          </p:cNvSpPr>
          <p:nvPr/>
        </p:nvSpPr>
        <p:spPr bwMode="auto">
          <a:xfrm>
            <a:off x="4068763" y="2107952"/>
            <a:ext cx="1014412" cy="2181225"/>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nchor="ctr"/>
          <a:lstStyle/>
          <a:p>
            <a:pPr fontAlgn="auto">
              <a:spcBef>
                <a:spcPts val="0"/>
              </a:spcBef>
              <a:spcAft>
                <a:spcPts val="0"/>
              </a:spcAft>
              <a:defRPr/>
            </a:pPr>
            <a:r>
              <a:rPr lang="en-US" altLang="ja-JP"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Backlog</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利用した連絡手段の一元化</a:t>
            </a:r>
          </a:p>
          <a:p>
            <a:pPr fontAlgn="auto">
              <a:spcBef>
                <a:spcPts val="0"/>
              </a:spcBef>
              <a:spcAft>
                <a:spcPts val="0"/>
              </a:spcAft>
              <a:defRPr/>
            </a:pPr>
            <a:endPar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26"/>
          <p:cNvSpPr txBox="1">
            <a:spLocks noChangeArrowheads="1"/>
          </p:cNvSpPr>
          <p:nvPr/>
        </p:nvSpPr>
        <p:spPr bwMode="auto">
          <a:xfrm>
            <a:off x="2932113" y="4251077"/>
            <a:ext cx="9572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50000"/>
              </a:spcBef>
              <a:buClrTx/>
              <a:buSzTx/>
              <a:buFontTx/>
              <a:buNone/>
            </a:pPr>
            <a:r>
              <a:rPr lang="ja-JP" altLang="en-US" sz="1100">
                <a:solidFill>
                  <a:schemeClr val="tx2"/>
                </a:solidFill>
                <a:latin typeface="Meiryo UI" panose="020B0604030504040204" pitchFamily="50" charset="-128"/>
                <a:ea typeface="Meiryo UI" panose="020B0604030504040204" pitchFamily="50" charset="-128"/>
                <a:cs typeface="Meiryo UI" panose="020B0604030504040204" pitchFamily="50" charset="-128"/>
              </a:rPr>
              <a:t>シャノン</a:t>
            </a: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28"/>
          <p:cNvSpPr txBox="1">
            <a:spLocks noChangeArrowheads="1"/>
          </p:cNvSpPr>
          <p:nvPr/>
        </p:nvSpPr>
        <p:spPr bwMode="auto">
          <a:xfrm>
            <a:off x="5322888" y="4227264"/>
            <a:ext cx="7207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3D81"/>
              </a:buClr>
              <a:buSzPct val="100000"/>
              <a:buBlip>
                <a:blip r:embed="rId2"/>
              </a:buBlip>
              <a:defRPr kumimoji="1" sz="2000">
                <a:solidFill>
                  <a:schemeClr val="tx1"/>
                </a:solidFill>
                <a:latin typeface="HGPｺﾞｼｯｸM" pitchFamily="50" charset="-128"/>
                <a:ea typeface="HGPｺﾞｼｯｸM" pitchFamily="50" charset="-128"/>
              </a:defRPr>
            </a:lvl1pPr>
            <a:lvl2pPr marL="742950" indent="-285750" eaLnBrk="0" hangingPunct="0">
              <a:spcBef>
                <a:spcPct val="20000"/>
              </a:spcBef>
              <a:buBlip>
                <a:blip r:embed="rId3"/>
              </a:buBlip>
              <a:defRPr kumimoji="1" sz="2000">
                <a:solidFill>
                  <a:schemeClr val="tx1"/>
                </a:solidFill>
                <a:latin typeface="HGPｺﾞｼｯｸM" pitchFamily="50" charset="-128"/>
                <a:ea typeface="HGPｺﾞｼｯｸM" pitchFamily="50" charset="-128"/>
              </a:defRPr>
            </a:lvl2pPr>
            <a:lvl3pPr marL="1143000" indent="-228600" eaLnBrk="0" hangingPunct="0">
              <a:lnSpc>
                <a:spcPct val="150000"/>
              </a:lnSpc>
              <a:spcBef>
                <a:spcPct val="20000"/>
              </a:spcBef>
              <a:buFont typeface="Calibri" pitchFamily="34" charset="0"/>
              <a:buAutoNum type="arabicPeriod"/>
              <a:defRPr kumimoji="1" sz="1600">
                <a:solidFill>
                  <a:schemeClr val="tx1"/>
                </a:solidFill>
                <a:latin typeface="HGPｺﾞｼｯｸM" pitchFamily="50" charset="-128"/>
                <a:ea typeface="HGPｺﾞｼｯｸM" pitchFamily="50" charset="-128"/>
              </a:defRPr>
            </a:lvl3pPr>
            <a:lvl4pPr marL="1600200" indent="-228600" eaLnBrk="0" hangingPunct="0">
              <a:spcBef>
                <a:spcPct val="20000"/>
              </a:spcBef>
              <a:buBlip>
                <a:blip r:embed="rId4"/>
              </a:buBlip>
              <a:defRPr kumimoji="1" sz="1200">
                <a:solidFill>
                  <a:schemeClr val="tx1"/>
                </a:solidFill>
                <a:latin typeface="HGPｺﾞｼｯｸM" pitchFamily="50" charset="-128"/>
                <a:ea typeface="HGPｺﾞｼｯｸM" pitchFamily="50" charset="-128"/>
              </a:defRPr>
            </a:lvl4pPr>
            <a:lvl5pPr marL="2057400" indent="-228600" eaLnBrk="0" hangingPunct="0">
              <a:spcBef>
                <a:spcPct val="20000"/>
              </a:spcBef>
              <a:buFont typeface="Arial" pitchFamily="34" charset="0"/>
              <a:defRPr kumimoji="1" sz="1200">
                <a:solidFill>
                  <a:schemeClr val="tx1"/>
                </a:solidFill>
                <a:latin typeface="HGPｺﾞｼｯｸM" pitchFamily="50" charset="-128"/>
                <a:ea typeface="HGPｺﾞｼｯｸM" pitchFamily="50" charset="-128"/>
              </a:defRPr>
            </a:lvl5pPr>
            <a:lvl6pPr marL="25146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6pPr>
            <a:lvl7pPr marL="29718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7pPr>
            <a:lvl8pPr marL="34290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8pPr>
            <a:lvl9pPr marL="3886200" indent="-228600" defTabSz="457200" eaLnBrk="0" fontAlgn="base" hangingPunct="0">
              <a:spcBef>
                <a:spcPct val="20000"/>
              </a:spcBef>
              <a:spcAft>
                <a:spcPct val="0"/>
              </a:spcAft>
              <a:buFont typeface="Arial" pitchFamily="34" charset="0"/>
              <a:defRPr kumimoji="1" sz="1200">
                <a:solidFill>
                  <a:schemeClr val="tx1"/>
                </a:solidFill>
                <a:latin typeface="HGPｺﾞｼｯｸM" pitchFamily="50" charset="-128"/>
                <a:ea typeface="HGPｺﾞｼｯｸM" pitchFamily="50" charset="-128"/>
              </a:defRPr>
            </a:lvl9pPr>
          </a:lstStyle>
          <a:p>
            <a:pPr eaLnBrk="1" hangingPunct="1">
              <a:spcBef>
                <a:spcPct val="50000"/>
              </a:spcBef>
              <a:buClrTx/>
              <a:buSzTx/>
              <a:buFontTx/>
              <a:buNone/>
            </a:pPr>
            <a:r>
              <a:rPr lang="ja-JP" altLang="en-US" sz="1100">
                <a:solidFill>
                  <a:schemeClr val="tx2"/>
                </a:solidFill>
                <a:latin typeface="Meiryo UI" panose="020B0604030504040204" pitchFamily="50" charset="-128"/>
                <a:ea typeface="Meiryo UI" panose="020B0604030504040204" pitchFamily="50" charset="-128"/>
                <a:cs typeface="Meiryo UI" panose="020B0604030504040204" pitchFamily="50" charset="-128"/>
              </a:rPr>
              <a:t>お客様</a:t>
            </a:r>
            <a:endParaRPr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AutoShape 8"/>
          <p:cNvSpPr>
            <a:spLocks noChangeArrowheads="1"/>
          </p:cNvSpPr>
          <p:nvPr/>
        </p:nvSpPr>
        <p:spPr bwMode="auto">
          <a:xfrm>
            <a:off x="1619672" y="2639888"/>
            <a:ext cx="2087141" cy="363537"/>
          </a:xfrm>
          <a:prstGeom prst="roundRect">
            <a:avLst>
              <a:gd name="adj" fmla="val 16667"/>
            </a:avLst>
          </a:prstGeom>
          <a:solidFill>
            <a:srgbClr val="336699"/>
          </a:solidFill>
          <a:ln w="9525">
            <a:solidFill>
              <a:schemeClr val="tx1"/>
            </a:solidFill>
            <a:round/>
            <a:headEnd/>
            <a:tailEnd/>
          </a:ln>
        </p:spPr>
        <p:txBody>
          <a:bodyPr wrap="none" anchor="ctr"/>
          <a:lstStyle/>
          <a:p>
            <a:pPr algn="ct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コンサルタント</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5488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8640000" y="6597352"/>
            <a:ext cx="310297" cy="174420"/>
          </a:xfrm>
        </p:spPr>
        <p:txBody>
          <a:bodyPr/>
          <a:lstStyle/>
          <a:p>
            <a:pPr>
              <a:defRPr/>
            </a:pPr>
            <a:fld id="{73FBB748-C34D-4D0F-BA18-1FFBF9F7602E}" type="slidenum">
              <a:rPr lang="ja-JP" altLang="en-US" smtClean="0">
                <a:solidFill>
                  <a:srgbClr val="000000">
                    <a:lumMod val="50000"/>
                    <a:lumOff val="50000"/>
                  </a:srgbClr>
                </a:solidFill>
              </a:rPr>
              <a:pPr>
                <a:defRPr/>
              </a:pPr>
              <a:t>9</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lang="ja-JP" altLang="en-US"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利用機能一覧</a:t>
            </a:r>
            <a:endParaRPr kumimoji="1" lang="ja-JP" altLang="en-US"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プレースホルダー 2"/>
          <p:cNvSpPr>
            <a:spLocks noGrp="1"/>
          </p:cNvSpPr>
          <p:nvPr>
            <p:ph type="body" sz="quarter" idx="13"/>
          </p:nvPr>
        </p:nvSpPr>
        <p:spPr>
          <a:xfrm>
            <a:off x="323131" y="692696"/>
            <a:ext cx="8488010" cy="313932"/>
          </a:xfrm>
        </p:spPr>
        <p:txBody>
          <a:bodyPr/>
          <a:lstStyle/>
          <a:p>
            <a:pPr marL="0" indent="0">
              <a:buNone/>
            </a:pPr>
            <a:r>
              <a:rPr lang="ja-JP" altLang="en-US" b="1" dirty="0" smtClean="0"/>
              <a:t>下記の機能を提供いたします。</a:t>
            </a:r>
            <a:endParaRPr lang="en-US" altLang="ja-JP" b="1" dirty="0" smtClean="0"/>
          </a:p>
        </p:txBody>
      </p:sp>
      <p:graphicFrame>
        <p:nvGraphicFramePr>
          <p:cNvPr id="3" name="表 2"/>
          <p:cNvGraphicFramePr>
            <a:graphicFrameLocks noGrp="1"/>
          </p:cNvGraphicFramePr>
          <p:nvPr>
            <p:extLst>
              <p:ext uri="{D42A27DB-BD31-4B8C-83A1-F6EECF244321}">
                <p14:modId xmlns:p14="http://schemas.microsoft.com/office/powerpoint/2010/main" val="4188413447"/>
              </p:ext>
            </p:extLst>
          </p:nvPr>
        </p:nvGraphicFramePr>
        <p:xfrm>
          <a:off x="395536" y="1124744"/>
          <a:ext cx="8352927" cy="3877064"/>
        </p:xfrm>
        <a:graphic>
          <a:graphicData uri="http://schemas.openxmlformats.org/drawingml/2006/table">
            <a:tbl>
              <a:tblPr firstRow="1" bandRow="1">
                <a:tableStyleId>{5C22544A-7EE6-4342-B048-85BDC9FD1C3A}</a:tableStyleId>
              </a:tblPr>
              <a:tblGrid>
                <a:gridCol w="437891"/>
                <a:gridCol w="1110281"/>
                <a:gridCol w="2391383"/>
                <a:gridCol w="2973213"/>
                <a:gridCol w="1440159"/>
              </a:tblGrid>
              <a:tr h="216024">
                <a:tc>
                  <a:txBody>
                    <a:bodyPr/>
                    <a:lstStyle/>
                    <a:p>
                      <a:pPr algn="ctr"/>
                      <a:r>
                        <a:rPr kumimoji="1" lang="en-US" altLang="ja-JP" sz="1100" b="1" dirty="0" smtClean="0">
                          <a:latin typeface="+mn-ea"/>
                          <a:ea typeface="+mn-ea"/>
                          <a:cs typeface="Meiryo UI" panose="020B0604030504040204" pitchFamily="50" charset="-128"/>
                        </a:rPr>
                        <a:t>No</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機能名</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機能詳細</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対応内容</a:t>
                      </a:r>
                      <a:endParaRPr kumimoji="1" lang="ja-JP" altLang="en-US" sz="1100" b="1" dirty="0">
                        <a:latin typeface="+mn-ea"/>
                        <a:ea typeface="+mn-ea"/>
                        <a:cs typeface="Meiryo UI" panose="020B0604030504040204" pitchFamily="50" charset="-128"/>
                      </a:endParaRPr>
                    </a:p>
                  </a:txBody>
                  <a:tcPr anchor="ctr"/>
                </a:tc>
                <a:tc>
                  <a:txBody>
                    <a:bodyPr/>
                    <a:lstStyle/>
                    <a:p>
                      <a:pPr algn="ctr"/>
                      <a:r>
                        <a:rPr kumimoji="1" lang="ja-JP" altLang="en-US" sz="1100" b="1" dirty="0" smtClean="0">
                          <a:latin typeface="+mn-ea"/>
                          <a:ea typeface="+mn-ea"/>
                          <a:cs typeface="Meiryo UI" panose="020B0604030504040204" pitchFamily="50" charset="-128"/>
                        </a:rPr>
                        <a:t>備考</a:t>
                      </a:r>
                      <a:endParaRPr kumimoji="1" lang="ja-JP" altLang="en-US" sz="1100" b="1" dirty="0">
                        <a:latin typeface="+mn-ea"/>
                        <a:ea typeface="+mn-ea"/>
                        <a:cs typeface="Meiryo UI" panose="020B0604030504040204" pitchFamily="50" charset="-128"/>
                      </a:endParaRPr>
                    </a:p>
                  </a:txBody>
                  <a:tcPr anchor="ctr"/>
                </a:tc>
              </a:tr>
              <a:tr h="370840">
                <a:tc>
                  <a:txBody>
                    <a:bodyPr/>
                    <a:lstStyle/>
                    <a:p>
                      <a:pPr algn="ctr"/>
                      <a:r>
                        <a:rPr kumimoji="1" lang="en-US" altLang="ja-JP" sz="1100" b="0" dirty="0" smtClean="0">
                          <a:latin typeface="+mn-ea"/>
                          <a:ea typeface="+mn-ea"/>
                          <a:cs typeface="Meiryo UI" panose="020B0604030504040204" pitchFamily="50" charset="-128"/>
                        </a:rPr>
                        <a:t>1</a:t>
                      </a:r>
                      <a:endParaRPr kumimoji="1" lang="ja-JP" altLang="en-US" sz="1100" b="0" dirty="0">
                        <a:latin typeface="+mn-ea"/>
                        <a:ea typeface="+mn-ea"/>
                        <a:cs typeface="Meiryo UI" panose="020B0604030504040204" pitchFamily="50" charset="-128"/>
                      </a:endParaRPr>
                    </a:p>
                  </a:txBody>
                  <a:tcPr anchor="ctr"/>
                </a:tc>
                <a:tc>
                  <a:txBody>
                    <a:bodyPr/>
                    <a:lstStyle/>
                    <a:p>
                      <a:r>
                        <a:rPr kumimoji="1" lang="en-US" altLang="ja-JP" sz="1100" b="0" dirty="0" smtClean="0">
                          <a:latin typeface="+mn-ea"/>
                          <a:ea typeface="+mn-ea"/>
                          <a:cs typeface="Meiryo UI" panose="020B0604030504040204" pitchFamily="50" charset="-128"/>
                        </a:rPr>
                        <a:t>WEB</a:t>
                      </a:r>
                      <a:r>
                        <a:rPr kumimoji="1" lang="ja-JP" altLang="en-US" sz="1100" b="0" dirty="0" smtClean="0">
                          <a:latin typeface="+mn-ea"/>
                          <a:ea typeface="+mn-ea"/>
                          <a:cs typeface="Meiryo UI" panose="020B0604030504040204" pitchFamily="50" charset="-128"/>
                        </a:rPr>
                        <a:t>フォーム</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下記画面から申込を可能とする。</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申込入力画面</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申込確認画面</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申込完了画面</a:t>
                      </a:r>
                      <a:endParaRPr kumimoji="1" lang="en-US" altLang="ja-JP" sz="1050" b="0" dirty="0" smtClean="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左記を</a:t>
                      </a:r>
                      <a:r>
                        <a:rPr kumimoji="1" lang="en-US" altLang="ja-JP" sz="1050" b="0" dirty="0" smtClean="0">
                          <a:latin typeface="+mn-ea"/>
                          <a:ea typeface="+mn-ea"/>
                          <a:cs typeface="Meiryo UI" panose="020B0604030504040204" pitchFamily="50" charset="-128"/>
                        </a:rPr>
                        <a:t>6</a:t>
                      </a:r>
                      <a:r>
                        <a:rPr kumimoji="1" lang="ja-JP" altLang="en-US" sz="1050" b="0" dirty="0" smtClean="0">
                          <a:latin typeface="+mn-ea"/>
                          <a:ea typeface="+mn-ea"/>
                          <a:cs typeface="Meiryo UI" panose="020B0604030504040204" pitchFamily="50" charset="-128"/>
                        </a:rPr>
                        <a:t>フォーム分（</a:t>
                      </a:r>
                      <a:r>
                        <a:rPr kumimoji="1" lang="en-US" altLang="ja-JP" sz="1050" b="0" dirty="0" smtClean="0">
                          <a:latin typeface="+mn-ea"/>
                          <a:ea typeface="+mn-ea"/>
                          <a:cs typeface="Meiryo UI" panose="020B0604030504040204" pitchFamily="50" charset="-128"/>
                        </a:rPr>
                        <a:t>DB</a:t>
                      </a:r>
                      <a:r>
                        <a:rPr kumimoji="1" lang="ja-JP" altLang="en-US" sz="1050" b="0" dirty="0" smtClean="0">
                          <a:latin typeface="+mn-ea"/>
                          <a:ea typeface="+mn-ea"/>
                          <a:cs typeface="Meiryo UI" panose="020B0604030504040204" pitchFamily="50" charset="-128"/>
                        </a:rPr>
                        <a:t>項目設定含む）作成</a:t>
                      </a:r>
                      <a:endParaRPr kumimoji="1" lang="en-US" altLang="ja-JP" sz="1050" b="0" dirty="0" smtClean="0">
                        <a:latin typeface="+mn-ea"/>
                        <a:ea typeface="+mn-ea"/>
                        <a:cs typeface="Meiryo UI" panose="020B0604030504040204" pitchFamily="50" charset="-128"/>
                      </a:endParaRPr>
                    </a:p>
                    <a:p>
                      <a:endParaRPr kumimoji="1" lang="en-US" altLang="ja-JP" sz="1050" b="0" dirty="0" smtClean="0">
                        <a:latin typeface="+mn-ea"/>
                        <a:ea typeface="+mn-ea"/>
                        <a:cs typeface="Meiryo UI" panose="020B0604030504040204" pitchFamily="50" charset="-128"/>
                      </a:endParaRPr>
                    </a:p>
                    <a:p>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郵便番号補完あり</a:t>
                      </a:r>
                      <a:endParaRPr kumimoji="1" lang="en-US" altLang="ja-JP" sz="1050" b="0" dirty="0" smtClean="0">
                        <a:latin typeface="+mn-ea"/>
                        <a:ea typeface="+mn-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スマホに最適化したデザインを適用</a:t>
                      </a:r>
                      <a:endParaRPr kumimoji="1" lang="en-US" altLang="ja-JP" sz="1050" b="0" dirty="0" smtClean="0">
                        <a:latin typeface="+mn-ea"/>
                        <a:ea typeface="+mn-ea"/>
                        <a:cs typeface="Meiryo UI" panose="020B0604030504040204" pitchFamily="50" charset="-128"/>
                      </a:endParaRPr>
                    </a:p>
                  </a:txBody>
                  <a:tcPr anchor="ctr"/>
                </a:tc>
                <a:tc>
                  <a:txBody>
                    <a:bodyPr/>
                    <a:lstStyle/>
                    <a:p>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初期作成テンプレートをベーステンプレートとし、コピー運用とする</a:t>
                      </a:r>
                      <a:endParaRPr kumimoji="1" lang="en-US" altLang="ja-JP" sz="1050" b="0" dirty="0" smtClean="0">
                        <a:latin typeface="+mn-ea"/>
                        <a:ea typeface="+mn-ea"/>
                        <a:cs typeface="Meiryo UI" panose="020B0604030504040204" pitchFamily="50" charset="-128"/>
                      </a:endParaRPr>
                    </a:p>
                    <a:p>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デザイン・項目は別途設計書で定義</a:t>
                      </a:r>
                      <a:endParaRPr kumimoji="1" lang="en-US" altLang="ja-JP" sz="1050" b="0" dirty="0" smtClean="0">
                        <a:latin typeface="+mn-ea"/>
                        <a:ea typeface="+mn-ea"/>
                        <a:cs typeface="Meiryo UI" panose="020B0604030504040204" pitchFamily="50" charset="-128"/>
                      </a:endParaRPr>
                    </a:p>
                  </a:txBody>
                  <a:tcPr anchor="ctr"/>
                </a:tc>
              </a:tr>
              <a:tr h="489560">
                <a:tc>
                  <a:txBody>
                    <a:bodyPr/>
                    <a:lstStyle/>
                    <a:p>
                      <a:pPr algn="ctr"/>
                      <a:r>
                        <a:rPr kumimoji="1" lang="en-US" altLang="ja-JP" sz="1100" b="0" dirty="0" smtClean="0">
                          <a:latin typeface="+mn-ea"/>
                          <a:ea typeface="+mn-ea"/>
                          <a:cs typeface="Meiryo UI" panose="020B0604030504040204" pitchFamily="50" charset="-128"/>
                        </a:rPr>
                        <a:t>2</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100" b="0" dirty="0" smtClean="0">
                          <a:latin typeface="+mn-ea"/>
                          <a:ea typeface="+mn-ea"/>
                          <a:cs typeface="Meiryo UI" panose="020B0604030504040204" pitchFamily="50" charset="-128"/>
                        </a:rPr>
                        <a:t>自動マージ</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同一人物による追加の申込があった場合、</a:t>
                      </a:r>
                      <a:r>
                        <a:rPr kumimoji="1" lang="en-US" altLang="ja-JP" sz="1050" b="0" dirty="0" smtClean="0">
                          <a:latin typeface="+mn-ea"/>
                          <a:ea typeface="+mn-ea"/>
                          <a:cs typeface="Meiryo UI" panose="020B0604030504040204" pitchFamily="50" charset="-128"/>
                        </a:rPr>
                        <a:t>DB</a:t>
                      </a:r>
                      <a:r>
                        <a:rPr kumimoji="1" lang="ja-JP" altLang="en-US" sz="1050" b="0" dirty="0" smtClean="0">
                          <a:latin typeface="+mn-ea"/>
                          <a:ea typeface="+mn-ea"/>
                          <a:cs typeface="Meiryo UI" panose="020B0604030504040204" pitchFamily="50" charset="-128"/>
                        </a:rPr>
                        <a:t>上のリードをマージする。</a:t>
                      </a:r>
                      <a:endParaRPr kumimoji="1" lang="ja-JP" altLang="en-US" sz="105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自動マージの設定</a:t>
                      </a:r>
                      <a:endParaRPr kumimoji="1" lang="en-US" altLang="ja-JP" sz="1050" b="0" dirty="0" smtClean="0">
                        <a:latin typeface="+mn-ea"/>
                        <a:ea typeface="+mn-ea"/>
                        <a:cs typeface="Meiryo UI" panose="020B0604030504040204" pitchFamily="50" charset="-128"/>
                      </a:endParaRPr>
                    </a:p>
                    <a:p>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例：「姓」「名」「</a:t>
                      </a:r>
                      <a:r>
                        <a:rPr kumimoji="1" lang="en-US" altLang="ja-JP" sz="1050" b="0" dirty="0" smtClean="0">
                          <a:latin typeface="+mn-ea"/>
                          <a:ea typeface="+mn-ea"/>
                          <a:cs typeface="Meiryo UI" panose="020B0604030504040204" pitchFamily="50" charset="-128"/>
                        </a:rPr>
                        <a:t>E-mail</a:t>
                      </a:r>
                      <a:r>
                        <a:rPr kumimoji="1" lang="ja-JP" altLang="en-US" sz="1050" b="0" dirty="0" smtClean="0">
                          <a:latin typeface="+mn-ea"/>
                          <a:ea typeface="+mn-ea"/>
                          <a:cs typeface="Meiryo UI" panose="020B0604030504040204" pitchFamily="50" charset="-128"/>
                        </a:rPr>
                        <a:t>アドレス」の</a:t>
                      </a:r>
                      <a:r>
                        <a:rPr kumimoji="1" lang="en-US" altLang="ja-JP" sz="1050" b="0" dirty="0" smtClean="0">
                          <a:latin typeface="+mn-ea"/>
                          <a:ea typeface="+mn-ea"/>
                          <a:cs typeface="Meiryo UI" panose="020B0604030504040204" pitchFamily="50" charset="-128"/>
                        </a:rPr>
                        <a:t>3</a:t>
                      </a:r>
                      <a:r>
                        <a:rPr kumimoji="1" lang="ja-JP" altLang="en-US" sz="1050" b="0" dirty="0" smtClean="0">
                          <a:latin typeface="+mn-ea"/>
                          <a:ea typeface="+mn-ea"/>
                          <a:cs typeface="Meiryo UI" panose="020B0604030504040204" pitchFamily="50" charset="-128"/>
                        </a:rPr>
                        <a:t>点完全一致</a:t>
                      </a:r>
                      <a:endParaRPr kumimoji="1" lang="en-US" altLang="ja-JP" sz="1050" b="0" dirty="0" smtClean="0">
                        <a:latin typeface="+mn-ea"/>
                        <a:ea typeface="+mn-ea"/>
                        <a:cs typeface="Meiryo UI" panose="020B0604030504040204" pitchFamily="50" charset="-128"/>
                      </a:endParaRPr>
                    </a:p>
                  </a:txBody>
                  <a:tcPr anchor="ctr"/>
                </a:tc>
                <a:tc>
                  <a:txBody>
                    <a:bodyPr/>
                    <a:lstStyle/>
                    <a:p>
                      <a:endParaRPr kumimoji="1" lang="ja-JP" altLang="en-US" sz="1050" b="0" dirty="0">
                        <a:latin typeface="+mn-ea"/>
                        <a:ea typeface="+mn-ea"/>
                        <a:cs typeface="Meiryo UI" panose="020B0604030504040204" pitchFamily="50" charset="-128"/>
                      </a:endParaRPr>
                    </a:p>
                  </a:txBody>
                  <a:tcPr anchor="ctr"/>
                </a:tc>
              </a:tr>
              <a:tr h="370840">
                <a:tc>
                  <a:txBody>
                    <a:bodyPr/>
                    <a:lstStyle/>
                    <a:p>
                      <a:pPr algn="ctr"/>
                      <a:r>
                        <a:rPr kumimoji="1" lang="en-US" altLang="ja-JP" sz="1100" b="0" dirty="0" smtClean="0">
                          <a:latin typeface="+mn-ea"/>
                          <a:ea typeface="+mn-ea"/>
                          <a:cs typeface="Meiryo UI" panose="020B0604030504040204" pitchFamily="50" charset="-128"/>
                        </a:rPr>
                        <a:t>3</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100" b="0" dirty="0" smtClean="0">
                          <a:latin typeface="+mn-ea"/>
                          <a:ea typeface="+mn-ea"/>
                          <a:cs typeface="Meiryo UI" panose="020B0604030504040204" pitchFamily="50" charset="-128"/>
                        </a:rPr>
                        <a:t>トラッキング</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下記画面からトラッキングを取得可能とする。</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申込入力画面</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申込確認画面</a:t>
                      </a:r>
                      <a:endParaRPr kumimoji="1" lang="en-US" altLang="ja-JP" sz="1050" b="0" dirty="0" smtClean="0">
                        <a:latin typeface="+mn-ea"/>
                        <a:ea typeface="+mn-ea"/>
                        <a:cs typeface="Meiryo UI" panose="020B0604030504040204" pitchFamily="50" charset="-128"/>
                      </a:endParaRPr>
                    </a:p>
                    <a:p>
                      <a:r>
                        <a:rPr kumimoji="1" lang="ja-JP" altLang="en-US" sz="1050" b="0" dirty="0" smtClean="0">
                          <a:latin typeface="+mn-ea"/>
                          <a:ea typeface="+mn-ea"/>
                          <a:cs typeface="Meiryo UI" panose="020B0604030504040204" pitchFamily="50" charset="-128"/>
                        </a:rPr>
                        <a:t>　</a:t>
                      </a: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申込完了画面　</a:t>
                      </a:r>
                      <a:endParaRPr kumimoji="1" lang="ja-JP" altLang="en-US" sz="105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左記画面にトラッキングタグを設置</a:t>
                      </a:r>
                      <a:endParaRPr kumimoji="1" lang="ja-JP" altLang="en-US" sz="1050" b="0" dirty="0">
                        <a:latin typeface="+mn-ea"/>
                        <a:ea typeface="+mn-ea"/>
                        <a:cs typeface="Meiryo UI" panose="020B0604030504040204" pitchFamily="50" charset="-128"/>
                      </a:endParaRPr>
                    </a:p>
                  </a:txBody>
                  <a:tcPr anchor="ctr"/>
                </a:tc>
                <a:tc>
                  <a:txBody>
                    <a:bodyPr/>
                    <a:lstStyle/>
                    <a:p>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トラッキングタグのご検討をお願い致します。</a:t>
                      </a:r>
                      <a:endParaRPr kumimoji="1" lang="ja-JP" altLang="en-US" sz="1050" b="0" dirty="0">
                        <a:latin typeface="+mn-ea"/>
                        <a:ea typeface="+mn-ea"/>
                        <a:cs typeface="Meiryo UI" panose="020B0604030504040204" pitchFamily="50" charset="-128"/>
                      </a:endParaRPr>
                    </a:p>
                  </a:txBody>
                  <a:tcPr anchor="ctr"/>
                </a:tc>
              </a:tr>
              <a:tr h="280424">
                <a:tc>
                  <a:txBody>
                    <a:bodyPr/>
                    <a:lstStyle/>
                    <a:p>
                      <a:pPr algn="ctr"/>
                      <a:r>
                        <a:rPr kumimoji="1" lang="en-US" altLang="ja-JP" sz="1100" b="0" dirty="0" smtClean="0">
                          <a:latin typeface="+mn-ea"/>
                          <a:ea typeface="+mn-ea"/>
                          <a:cs typeface="Meiryo UI" panose="020B0604030504040204" pitchFamily="50" charset="-128"/>
                        </a:rPr>
                        <a:t>4</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100" b="0" dirty="0" smtClean="0">
                          <a:latin typeface="+mn-ea"/>
                          <a:ea typeface="+mn-ea"/>
                          <a:cs typeface="Meiryo UI" panose="020B0604030504040204" pitchFamily="50" charset="-128"/>
                        </a:rPr>
                        <a:t>メール配信</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・自動返信メール（リード宛て、管理者宛て）</a:t>
                      </a:r>
                      <a:endParaRPr kumimoji="1" lang="en-US" altLang="ja-JP" sz="1050" b="0" dirty="0" smtClean="0">
                        <a:latin typeface="+mn-ea"/>
                        <a:ea typeface="+mn-ea"/>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mn-ea"/>
                          <a:ea typeface="+mn-ea"/>
                        </a:rPr>
                        <a:t>各種設定</a:t>
                      </a:r>
                    </a:p>
                  </a:txBody>
                  <a:tcPr anchor="ctr"/>
                </a:tc>
                <a:tc>
                  <a:txBody>
                    <a:bodyPr/>
                    <a:lstStyle/>
                    <a:p>
                      <a:endParaRPr kumimoji="1" lang="ja-JP" altLang="en-US" sz="1050" b="0" dirty="0">
                        <a:latin typeface="+mn-ea"/>
                        <a:ea typeface="+mn-ea"/>
                        <a:cs typeface="Meiryo UI" panose="020B0604030504040204" pitchFamily="50" charset="-128"/>
                      </a:endParaRPr>
                    </a:p>
                  </a:txBody>
                  <a:tcPr anchor="ctr"/>
                </a:tc>
              </a:tr>
              <a:tr h="280424">
                <a:tc>
                  <a:txBody>
                    <a:bodyPr/>
                    <a:lstStyle/>
                    <a:p>
                      <a:pPr algn="ctr"/>
                      <a:r>
                        <a:rPr kumimoji="1" lang="en-US" altLang="ja-JP" sz="1100" b="0" dirty="0" smtClean="0">
                          <a:latin typeface="+mn-ea"/>
                          <a:ea typeface="+mn-ea"/>
                          <a:cs typeface="Meiryo UI" panose="020B0604030504040204" pitchFamily="50" charset="-128"/>
                        </a:rPr>
                        <a:t>5</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100" b="0" dirty="0" smtClean="0">
                          <a:latin typeface="+mn-ea"/>
                          <a:ea typeface="+mn-ea"/>
                          <a:cs typeface="Meiryo UI" panose="020B0604030504040204" pitchFamily="50" charset="-128"/>
                        </a:rPr>
                        <a:t>受講票</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来場認証用の受講票を出力する。</a:t>
                      </a:r>
                      <a:endParaRPr kumimoji="1" lang="en-US" altLang="ja-JP" sz="1050" b="0" dirty="0" smtClean="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cs typeface="Meiryo UI" panose="020B0604030504040204" pitchFamily="50" charset="-128"/>
                        </a:rPr>
                        <a:t>受講票デザインを作成</a:t>
                      </a:r>
                      <a:endParaRPr kumimoji="1" lang="en-US" altLang="ja-JP" sz="1050" b="0" dirty="0" smtClean="0">
                        <a:latin typeface="+mn-ea"/>
                        <a:ea typeface="+mn-ea"/>
                        <a:cs typeface="Meiryo UI" panose="020B0604030504040204" pitchFamily="50" charset="-128"/>
                      </a:endParaRPr>
                    </a:p>
                    <a:p>
                      <a:endParaRPr kumimoji="1" lang="en-US" altLang="ja-JP" sz="1050" b="0" dirty="0" smtClean="0">
                        <a:latin typeface="+mn-ea"/>
                        <a:ea typeface="+mn-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n-ea"/>
                          <a:ea typeface="+mn-ea"/>
                          <a:cs typeface="Meiryo UI" panose="020B0604030504040204" pitchFamily="50" charset="-128"/>
                        </a:rPr>
                        <a:t>※</a:t>
                      </a:r>
                      <a:r>
                        <a:rPr kumimoji="1" lang="ja-JP" altLang="en-US" sz="1050" b="0" dirty="0" smtClean="0">
                          <a:latin typeface="+mn-ea"/>
                          <a:ea typeface="+mn-ea"/>
                          <a:cs typeface="Meiryo UI" panose="020B0604030504040204" pitchFamily="50" charset="-128"/>
                        </a:rPr>
                        <a:t>スマホに最適化したデザインを適用</a:t>
                      </a:r>
                      <a:endParaRPr kumimoji="1" lang="en-US" altLang="ja-JP" sz="1050" b="0" dirty="0" smtClean="0">
                        <a:latin typeface="+mn-ea"/>
                        <a:ea typeface="+mn-ea"/>
                        <a:cs typeface="Meiryo UI" panose="020B0604030504040204" pitchFamily="50" charset="-128"/>
                      </a:endParaRPr>
                    </a:p>
                  </a:txBody>
                  <a:tcPr anchor="ctr"/>
                </a:tc>
                <a:tc>
                  <a:txBody>
                    <a:bodyPr/>
                    <a:lstStyle/>
                    <a:p>
                      <a:endParaRPr kumimoji="1" lang="ja-JP" altLang="en-US" sz="1050" b="0" dirty="0">
                        <a:latin typeface="+mn-ea"/>
                        <a:ea typeface="+mn-ea"/>
                        <a:cs typeface="Meiryo UI" panose="020B0604030504040204" pitchFamily="50" charset="-128"/>
                      </a:endParaRPr>
                    </a:p>
                  </a:txBody>
                  <a:tcPr anchor="ctr"/>
                </a:tc>
              </a:tr>
              <a:tr h="280424">
                <a:tc>
                  <a:txBody>
                    <a:bodyPr/>
                    <a:lstStyle/>
                    <a:p>
                      <a:pPr algn="ctr"/>
                      <a:r>
                        <a:rPr kumimoji="1" lang="en-US" altLang="ja-JP" sz="1100" b="0" dirty="0" smtClean="0">
                          <a:latin typeface="+mn-ea"/>
                          <a:ea typeface="+mn-ea"/>
                          <a:cs typeface="Meiryo UI" panose="020B0604030504040204" pitchFamily="50" charset="-128"/>
                        </a:rPr>
                        <a:t>6</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100" b="0" dirty="0" smtClean="0">
                          <a:latin typeface="+mn-ea"/>
                          <a:ea typeface="+mn-ea"/>
                          <a:cs typeface="Meiryo UI" panose="020B0604030504040204" pitchFamily="50" charset="-128"/>
                        </a:rPr>
                        <a:t>来場認証</a:t>
                      </a:r>
                      <a:endParaRPr kumimoji="1" lang="ja-JP" altLang="en-US" sz="1100" b="0" dirty="0">
                        <a:latin typeface="+mn-ea"/>
                        <a:ea typeface="+mn-ea"/>
                        <a:cs typeface="Meiryo UI" panose="020B0604030504040204" pitchFamily="50" charset="-128"/>
                      </a:endParaRPr>
                    </a:p>
                  </a:txBody>
                  <a:tcPr anchor="ctr"/>
                </a:tc>
                <a:tc>
                  <a:txBody>
                    <a:bodyPr/>
                    <a:lstStyle/>
                    <a:p>
                      <a:r>
                        <a:rPr kumimoji="1" lang="ja-JP" altLang="en-US" sz="1050" b="0" dirty="0" smtClean="0">
                          <a:latin typeface="+mn-ea"/>
                          <a:ea typeface="+mn-ea"/>
                        </a:rPr>
                        <a:t>キャンペーン来場時に自動認証する。</a:t>
                      </a:r>
                      <a:endParaRPr kumimoji="1" lang="ja-JP" altLang="en-US" sz="1050" b="0" dirty="0">
                        <a:latin typeface="+mn-ea"/>
                        <a:ea typeface="+mn-ea"/>
                      </a:endParaRPr>
                    </a:p>
                  </a:txBody>
                  <a:tcPr anchor="ctr"/>
                </a:tc>
                <a:tc>
                  <a:txBody>
                    <a:bodyPr/>
                    <a:lstStyle/>
                    <a:p>
                      <a:r>
                        <a:rPr kumimoji="1" lang="ja-JP" altLang="en-US" sz="1050" b="0" dirty="0" smtClean="0">
                          <a:latin typeface="+mn-ea"/>
                          <a:ea typeface="+mn-ea"/>
                          <a:cs typeface="Meiryo UI" panose="020B0604030504040204" pitchFamily="50" charset="-128"/>
                        </a:rPr>
                        <a:t>バーコードの種類等の設定を行う</a:t>
                      </a:r>
                      <a:endParaRPr kumimoji="1" lang="ja-JP" altLang="en-US" sz="1050" b="0" dirty="0">
                        <a:latin typeface="+mn-ea"/>
                        <a:ea typeface="+mn-ea"/>
                        <a:cs typeface="Meiryo UI" panose="020B0604030504040204" pitchFamily="50" charset="-128"/>
                      </a:endParaRPr>
                    </a:p>
                  </a:txBody>
                  <a:tcPr anchor="ctr"/>
                </a:tc>
                <a:tc>
                  <a:txBody>
                    <a:bodyPr/>
                    <a:lstStyle/>
                    <a:p>
                      <a:endParaRPr kumimoji="1" lang="ja-JP" altLang="en-US" sz="1050" b="0" dirty="0">
                        <a:latin typeface="+mn-ea"/>
                        <a:ea typeface="+mn-ea"/>
                        <a:cs typeface="Meiryo UI" panose="020B0604030504040204" pitchFamily="50" charset="-128"/>
                      </a:endParaRPr>
                    </a:p>
                  </a:txBody>
                  <a:tcPr anchor="ctr"/>
                </a:tc>
              </a:tr>
            </a:tbl>
          </a:graphicData>
        </a:graphic>
      </p:graphicFrame>
      <p:sp>
        <p:nvSpPr>
          <p:cNvPr id="6" name="テキスト プレースホルダー 8"/>
          <p:cNvSpPr txBox="1">
            <a:spLocks/>
          </p:cNvSpPr>
          <p:nvPr/>
        </p:nvSpPr>
        <p:spPr>
          <a:xfrm>
            <a:off x="395536" y="5366712"/>
            <a:ext cx="8136904" cy="258532"/>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lgn="r">
              <a:buFont typeface="Wingdings 2" pitchFamily="18" charset="2"/>
              <a:buNone/>
            </a:pPr>
            <a:r>
              <a:rPr lang="ja-JP" altLang="en-US" sz="1200" dirty="0" smtClean="0"/>
              <a:t>上記、詳細内容につきましては、要件定義の際にご説明させていただきます。</a:t>
            </a:r>
            <a:endParaRPr lang="ja-JP" altLang="en-US" sz="1200" dirty="0"/>
          </a:p>
        </p:txBody>
      </p:sp>
    </p:spTree>
    <p:extLst>
      <p:ext uri="{BB962C8B-B14F-4D97-AF65-F5344CB8AC3E}">
        <p14:creationId xmlns:p14="http://schemas.microsoft.com/office/powerpoint/2010/main" val="3380809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お客様向け】EFO_簡易説明資料">
  <a:themeElements>
    <a:clrScheme name="SHANON">
      <a:dk1>
        <a:srgbClr val="000000"/>
      </a:dk1>
      <a:lt1>
        <a:srgbClr val="FFFFFF"/>
      </a:lt1>
      <a:dk2>
        <a:srgbClr val="7F7F7F"/>
      </a:dk2>
      <a:lt2>
        <a:srgbClr val="D9F1FA"/>
      </a:lt2>
      <a:accent1>
        <a:srgbClr val="004896"/>
      </a:accent1>
      <a:accent2>
        <a:srgbClr val="F29300"/>
      </a:accent2>
      <a:accent3>
        <a:srgbClr val="4273B5"/>
      </a:accent3>
      <a:accent4>
        <a:srgbClr val="005C00"/>
      </a:accent4>
      <a:accent5>
        <a:srgbClr val="DA1F28"/>
      </a:accent5>
      <a:accent6>
        <a:srgbClr val="9E1C1C"/>
      </a:accent6>
      <a:hlink>
        <a:srgbClr val="39639D"/>
      </a:hlink>
      <a:folHlink>
        <a:srgbClr val="44B9E8"/>
      </a:folHlink>
    </a:clrScheme>
    <a:fontScheme name="ユーザー定義 1">
      <a:majorFont>
        <a:latin typeface="Arial Black"/>
        <a:ea typeface="HGS創英角ｺﾞｼｯｸUB"/>
        <a:cs typeface=""/>
      </a:majorFont>
      <a:minorFont>
        <a:latin typeface="Leelawadee"/>
        <a:ea typeface="Meiryo UI"/>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HANON">
    <a:dk1>
      <a:srgbClr val="000000"/>
    </a:dk1>
    <a:lt1>
      <a:srgbClr val="FFFFFF"/>
    </a:lt1>
    <a:dk2>
      <a:srgbClr val="7F7F7F"/>
    </a:dk2>
    <a:lt2>
      <a:srgbClr val="D9F1FA"/>
    </a:lt2>
    <a:accent1>
      <a:srgbClr val="004896"/>
    </a:accent1>
    <a:accent2>
      <a:srgbClr val="F29300"/>
    </a:accent2>
    <a:accent3>
      <a:srgbClr val="4273B5"/>
    </a:accent3>
    <a:accent4>
      <a:srgbClr val="005C00"/>
    </a:accent4>
    <a:accent5>
      <a:srgbClr val="DA1F28"/>
    </a:accent5>
    <a:accent6>
      <a:srgbClr val="9E1C1C"/>
    </a:accent6>
    <a:hlink>
      <a:srgbClr val="39639D"/>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【お客様向け】EFO_簡易説明資料</Template>
  <TotalTime>9781</TotalTime>
  <Words>3130</Words>
  <Application>Microsoft Office PowerPoint</Application>
  <PresentationFormat>画面に合わせる (4:3)</PresentationFormat>
  <Paragraphs>425</Paragraphs>
  <Slides>17</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17</vt:i4>
      </vt:variant>
    </vt:vector>
  </HeadingPairs>
  <TitlesOfParts>
    <vt:vector size="30" baseType="lpstr">
      <vt:lpstr>HGPｺﾞｼｯｸM</vt:lpstr>
      <vt:lpstr>HGP創英角ｺﾞｼｯｸUB</vt:lpstr>
      <vt:lpstr>Meiryo UI</vt:lpstr>
      <vt:lpstr>ＭＳ Ｐゴシック</vt:lpstr>
      <vt:lpstr>メイリオ</vt:lpstr>
      <vt:lpstr>Arial</vt:lpstr>
      <vt:lpstr>Calibri</vt:lpstr>
      <vt:lpstr>Leelawadee</vt:lpstr>
      <vt:lpstr>Times New Roman</vt:lpstr>
      <vt:lpstr>Wingdings</vt:lpstr>
      <vt:lpstr>Wingdings 2</vt:lpstr>
      <vt:lpstr>Wingdings 3</vt:lpstr>
      <vt:lpstr>【お客様向け】EFO_簡易説明資料</vt:lpstr>
      <vt:lpstr>PowerPoint プレゼンテーション</vt:lpstr>
      <vt:lpstr>目次</vt:lpstr>
      <vt:lpstr>プロジェクト関連事項</vt:lpstr>
      <vt:lpstr>システム導入の目的</vt:lpstr>
      <vt:lpstr>システムの概要</vt:lpstr>
      <vt:lpstr>システム導入後の業務フロー</vt:lpstr>
      <vt:lpstr>導入に向けて</vt:lpstr>
      <vt:lpstr>プロジェクト体制</vt:lpstr>
      <vt:lpstr>利用機能一覧</vt:lpstr>
      <vt:lpstr>成果物一覧</vt:lpstr>
      <vt:lpstr>導入スケジュール</vt:lpstr>
      <vt:lpstr>付録</vt:lpstr>
      <vt:lpstr>プロジェクト中のコミュニケーションツールについて</vt:lpstr>
      <vt:lpstr>重要事項について</vt:lpstr>
      <vt:lpstr>Webトラッキング機能利用時のお願い事項</vt:lpstr>
      <vt:lpstr>ブラウザの対応について</vt:lpstr>
      <vt:lpstr>導入に関するアンケートのお願い</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Madoka Kinoshita</dc:creator>
  <cp:lastModifiedBy>西山 恵美子</cp:lastModifiedBy>
  <cp:revision>1273</cp:revision>
  <cp:lastPrinted>2017-09-04T03:38:37Z</cp:lastPrinted>
  <dcterms:created xsi:type="dcterms:W3CDTF">2013-07-02T08:57:59Z</dcterms:created>
  <dcterms:modified xsi:type="dcterms:W3CDTF">2017-12-21T01:25:57Z</dcterms:modified>
</cp:coreProperties>
</file>